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46"/>
  </p:notesMasterIdLst>
  <p:sldIdLst>
    <p:sldId id="261" r:id="rId2"/>
    <p:sldId id="262" r:id="rId3"/>
    <p:sldId id="264" r:id="rId4"/>
    <p:sldId id="263" r:id="rId5"/>
    <p:sldId id="265" r:id="rId6"/>
    <p:sldId id="269" r:id="rId7"/>
    <p:sldId id="266" r:id="rId8"/>
    <p:sldId id="267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260" r:id="rId20"/>
    <p:sldId id="257" r:id="rId21"/>
    <p:sldId id="268" r:id="rId22"/>
    <p:sldId id="270" r:id="rId23"/>
    <p:sldId id="271" r:id="rId24"/>
    <p:sldId id="272" r:id="rId25"/>
    <p:sldId id="278" r:id="rId26"/>
    <p:sldId id="277" r:id="rId27"/>
    <p:sldId id="273" r:id="rId28"/>
    <p:sldId id="300" r:id="rId29"/>
    <p:sldId id="301" r:id="rId30"/>
    <p:sldId id="302" r:id="rId31"/>
    <p:sldId id="303" r:id="rId32"/>
    <p:sldId id="280" r:id="rId33"/>
    <p:sldId id="283" r:id="rId34"/>
    <p:sldId id="274" r:id="rId35"/>
    <p:sldId id="282" r:id="rId36"/>
    <p:sldId id="284" r:id="rId37"/>
    <p:sldId id="287" r:id="rId38"/>
    <p:sldId id="285" r:id="rId39"/>
    <p:sldId id="286" r:id="rId40"/>
    <p:sldId id="275" r:id="rId41"/>
    <p:sldId id="288" r:id="rId42"/>
    <p:sldId id="305" r:id="rId43"/>
    <p:sldId id="281" r:id="rId44"/>
    <p:sldId id="304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тная запись Майкрософт" initials="УзМ" lastIdx="0" clrIdx="0">
    <p:extLst>
      <p:ext uri="{19B8F6BF-5375-455C-9EA6-DF929625EA0E}">
        <p15:presenceInfo xmlns:p15="http://schemas.microsoft.com/office/powerpoint/2012/main" userId="6631ee100568a8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 autoAdjust="0"/>
    <p:restoredTop sz="94660"/>
  </p:normalViewPr>
  <p:slideViewPr>
    <p:cSldViewPr snapToGrid="0">
      <p:cViewPr varScale="1">
        <p:scale>
          <a:sx n="99" d="100"/>
          <a:sy n="99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D2B5F-36AC-480A-AA26-BA663C00F754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87F2E-C87D-4262-A6E2-73D2CE6EC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88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55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92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30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68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56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31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25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30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76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1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98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71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79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57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75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05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60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72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36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359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7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18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84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73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24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030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87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273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630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219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313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72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78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14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53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303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679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13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38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90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97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08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72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FB255CF5-3CF5-431F-BEAF-90432C5674A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9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3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42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5977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71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75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32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26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FB255CF5-3CF5-431F-BEAF-90432C5674A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5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28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FB255CF5-3CF5-431F-BEAF-90432C5674A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20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4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6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86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58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5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55CF5-3CF5-431F-BEAF-90432C5674A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01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lexdot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terabox.com/s/1RxtKWQ3fStcVy16SQLFSqQ" TargetMode="External"/><Relationship Id="rId4" Type="http://schemas.openxmlformats.org/officeDocument/2006/relationships/hyperlink" Target="https://terabox.com/s/1sn7mSAd2iA-pQgw66S7cM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rabox.com/s/12JnqgOv5V8BARjyYAJ08Pg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terabox.com/s/1zIzhvlEKbssK-3S-WGDJoQ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rabox.com/s/1Kva_EdzQMp6smT9ELloFJA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terabox.com/s/1s7HpivtUgxT2H-ufuHrsM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rabox.com/s/1DtNy0X_PIg4ZSaZQHbD75w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terabox.com/s/1p-NnCGbcsLUUVvHKuMCw5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hyperlink" Target="https://terabox.com/s/1aEa_oCP-NEbDy8iYh-fj-Q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rabox.com/s/14ZzkgBcoSdFJE1FqE53LJg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terabox.com/s/1Eje2TMWeZk8XDqYiLxUjh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rabox.com/s/1KAYLX_G3EjzVlWgQu6CItw" TargetMode="Externa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rabox.com/s/1IYGTeEncJjmwSCIkuO4B2w" TargetMode="Externa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rabox.com/s/1FgyEC4wbDNV-f76NWFlziQ" TargetMode="Externa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rabox.com/s/1DwQEiNP9QxPHLVQLqosYwg" TargetMode="External"/><Relationship Id="rId5" Type="http://schemas.openxmlformats.org/officeDocument/2006/relationships/hyperlink" Target="https://idos.cz/" TargetMode="Externa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6.jp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6.jp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jpeg"/><Relationship Id="rId5" Type="http://schemas.openxmlformats.org/officeDocument/2006/relationships/image" Target="../media/image38.png"/><Relationship Id="rId10" Type="http://schemas.openxmlformats.org/officeDocument/2006/relationships/image" Target="../media/image43.jpeg"/><Relationship Id="rId4" Type="http://schemas.openxmlformats.org/officeDocument/2006/relationships/image" Target="../media/image37.png"/><Relationship Id="rId9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6.jpg"/><Relationship Id="rId7" Type="http://schemas.openxmlformats.org/officeDocument/2006/relationships/image" Target="../media/image49.jpe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38.png"/><Relationship Id="rId5" Type="http://schemas.openxmlformats.org/officeDocument/2006/relationships/image" Target="../media/image47.jpeg"/><Relationship Id="rId10" Type="http://schemas.openxmlformats.org/officeDocument/2006/relationships/image" Target="../media/image39.png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dos.cz/napoveda/#tipy_triky" TargetMode="External"/><Relationship Id="rId5" Type="http://schemas.openxmlformats.org/officeDocument/2006/relationships/hyperlink" Target="https://www.figma.com/board/41s7mQp4G3O2T8XVmhWocw/IDOS_find_route_scheme?node-id=0-1&amp;node-type=canvas&amp;t=0Dp77thYuLy3Ndmq-0" TargetMode="Externa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idos.cz/napoveda/#tipy_triky" TargetMode="External"/><Relationship Id="rId4" Type="http://schemas.openxmlformats.org/officeDocument/2006/relationships/hyperlink" Target="https://www.figma.com/board/Loy5rtq2t1WAZHz00qxmgz/IDOS_get_map_screenshot?t=8PVU8OojcMEZ0EOG-0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hyperlink" Target="https://terabox.com/s/1oI2o5mE5YKgrhCpz8DFWLw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.wikipedia.org/wiki/Seznam_m%C4%9Bst_v_%C4%8Cesk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terabox.com/s/1eqNP8lQic5SU7aLsZAD_MA" TargetMode="External"/><Relationship Id="rId4" Type="http://schemas.openxmlformats.org/officeDocument/2006/relationships/hyperlink" Target="https://terabox.com/s/1GL0abBE7gf2_IRHTursZ8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9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2664" y="133815"/>
            <a:ext cx="8820614" cy="220794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24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Ste</a:t>
            </a:r>
            <a:r>
              <a:rPr lang="en-US" sz="24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p</a:t>
            </a:r>
            <a:r>
              <a:rPr lang="ru-RU" sz="24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cs-CZ" sz="24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IT A</a:t>
            </a:r>
            <a:r>
              <a:rPr lang="ru-RU" sz="24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cademy s.r.o.</a:t>
            </a:r>
            <a:r>
              <a:rPr lang="cs-CZ" sz="22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/>
            </a:r>
            <a:br>
              <a:rPr lang="cs-CZ" sz="22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ru-RU" sz="1800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Dlouhá 715/38</a:t>
            </a:r>
            <a:br>
              <a:rPr lang="ru-RU" sz="1800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ru-RU" sz="1800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110 00 Praha - Staré Město </a:t>
            </a:r>
            <a:r>
              <a:rPr lang="ru-RU" sz="1800" b="1" dirty="0" smtClean="0"/>
              <a:t/>
            </a:r>
            <a:br>
              <a:rPr lang="ru-RU" sz="1800" b="1" dirty="0" smtClean="0"/>
            </a:br>
            <a:r>
              <a:rPr lang="ru-RU" sz="2000" b="1" dirty="0"/>
              <a:t/>
            </a:r>
            <a:br>
              <a:rPr lang="ru-RU" sz="2000" b="1" dirty="0"/>
            </a:br>
            <a:r>
              <a:rPr lang="cs-CZ" sz="2000" b="1" dirty="0">
                <a:latin typeface="Arial Rounded MT Bold" panose="020F0704030504030204" pitchFamily="34" charset="0"/>
              </a:rPr>
              <a:t/>
            </a:r>
            <a:br>
              <a:rPr lang="cs-CZ" sz="2000" b="1" dirty="0">
                <a:latin typeface="Arial Rounded MT Bold" panose="020F0704030504030204" pitchFamily="34" charset="0"/>
              </a:rPr>
            </a:br>
            <a:r>
              <a:rPr lang="ru-RU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ДИПЛОМНАЯ РАБОТА НА ТЕМУ:</a:t>
            </a:r>
            <a:endParaRPr lang="en-US" sz="4900" b="1" dirty="0">
              <a:ln w="12700">
                <a:solidFill>
                  <a:schemeClr val="accent1"/>
                </a:solidFill>
                <a:prstDash val="solid"/>
              </a:ln>
              <a:solidFill>
                <a:srgbClr val="0070C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29694" y="5241534"/>
            <a:ext cx="6108101" cy="1117687"/>
          </a:xfrm>
        </p:spPr>
        <p:txBody>
          <a:bodyPr/>
          <a:lstStyle/>
          <a:p>
            <a:r>
              <a:rPr lang="ru-RU" dirty="0" smtClean="0"/>
              <a:t>Автор: </a:t>
            </a:r>
            <a:r>
              <a:rPr lang="ru-RU" b="1" dirty="0" smtClean="0">
                <a:hlinkClick r:id="rId3"/>
              </a:rPr>
              <a:t>Александр Доцу</a:t>
            </a:r>
            <a:endParaRPr lang="ru-RU" b="1" dirty="0" smtClean="0"/>
          </a:p>
          <a:p>
            <a:r>
              <a:rPr lang="ru-RU" dirty="0" smtClean="0"/>
              <a:t>Руководитель: </a:t>
            </a:r>
            <a:r>
              <a:rPr lang="ru-RU" b="1" dirty="0" err="1" smtClean="0"/>
              <a:t>Замировский</a:t>
            </a:r>
            <a:r>
              <a:rPr lang="ru-RU" b="1" dirty="0" smtClean="0"/>
              <a:t> Виталий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33" y="3873988"/>
            <a:ext cx="2941368" cy="10883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Прямоугольник 6"/>
          <p:cNvSpPr/>
          <p:nvPr/>
        </p:nvSpPr>
        <p:spPr>
          <a:xfrm>
            <a:off x="3463259" y="6346156"/>
            <a:ext cx="159934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dirty="0">
                <a:latin typeface="Arial Rounded MT Bold" panose="020F0704030504030204" pitchFamily="34" charset="0"/>
              </a:rPr>
              <a:t>Prague 2024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520176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6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Тестирование транспортного сервиса </a:t>
            </a:r>
            <a:r>
              <a:rPr lang="cs-CZ" sz="46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IDOS.cz</a:t>
            </a:r>
            <a:endParaRPr lang="en-US" sz="4600" dirty="0">
              <a:ln w="127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rgbClr val="002060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968" y="357770"/>
            <a:ext cx="907896" cy="907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773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78290"/>
            <a:ext cx="7902341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1.1.3. </a:t>
            </a:r>
            <a:r>
              <a:rPr lang="ru-RU" sz="2000" dirty="0"/>
              <a:t>Тестирование построения маршрута с верными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/>
              <a:t>	 </a:t>
            </a:r>
            <a:r>
              <a:rPr lang="ru-RU" sz="2000" dirty="0" smtClean="0"/>
              <a:t>     данными</a:t>
            </a:r>
            <a:r>
              <a:rPr lang="ru-RU" sz="2000" dirty="0"/>
              <a:t>, с фильтром "По Приезду"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Прямоугольник 2"/>
          <p:cNvSpPr/>
          <p:nvPr/>
        </p:nvSpPr>
        <p:spPr>
          <a:xfrm>
            <a:off x="211668" y="970131"/>
            <a:ext cx="872066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Данные для теста берутся из файла </a:t>
            </a:r>
            <a:r>
              <a:rPr lang="en-US" sz="1200" b="1" dirty="0" smtClean="0"/>
              <a:t>route_data.py</a:t>
            </a:r>
            <a:r>
              <a:rPr lang="ru-RU" sz="1200" dirty="0" smtClean="0"/>
              <a:t>, </a:t>
            </a:r>
            <a:r>
              <a:rPr lang="ru-RU" sz="1200" dirty="0"/>
              <a:t>затем вставляются в поля «</a:t>
            </a:r>
            <a:r>
              <a:rPr lang="en-US" sz="1200" dirty="0"/>
              <a:t>Odkud</a:t>
            </a:r>
            <a:r>
              <a:rPr lang="ru-RU" sz="1200" dirty="0"/>
              <a:t>» и «</a:t>
            </a:r>
            <a:r>
              <a:rPr lang="en-US" sz="1200" dirty="0"/>
              <a:t>Kam</a:t>
            </a:r>
            <a:r>
              <a:rPr lang="ru-RU" sz="1200" dirty="0"/>
              <a:t>»</a:t>
            </a:r>
            <a:r>
              <a:rPr lang="en-US" sz="1200" dirty="0"/>
              <a:t>.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Кликнуть на </a:t>
            </a:r>
            <a:r>
              <a:rPr lang="ru-RU" sz="1200" dirty="0" err="1"/>
              <a:t>радиобокс</a:t>
            </a:r>
            <a:r>
              <a:rPr lang="ru-RU" sz="1200" dirty="0"/>
              <a:t> "</a:t>
            </a:r>
            <a:r>
              <a:rPr lang="ru-RU" sz="1200" dirty="0" err="1"/>
              <a:t>Prijezd</a:t>
            </a:r>
            <a:r>
              <a:rPr lang="ru-RU" sz="1200" dirty="0"/>
              <a:t>", расположенный правее графы "Время", сразу после </a:t>
            </a:r>
            <a:r>
              <a:rPr lang="ru-RU" sz="1200" dirty="0" err="1"/>
              <a:t>радиобокса</a:t>
            </a:r>
            <a:r>
              <a:rPr lang="ru-RU" sz="1200" dirty="0"/>
              <a:t> "</a:t>
            </a:r>
            <a:r>
              <a:rPr lang="ru-RU" sz="1200" dirty="0" err="1" smtClean="0"/>
              <a:t>Odjezd</a:t>
            </a:r>
            <a:r>
              <a:rPr lang="ru-RU" sz="1200" dirty="0" smtClean="0"/>
              <a:t>«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В графы "Дата/</a:t>
            </a:r>
            <a:r>
              <a:rPr lang="ru-RU" sz="1200" dirty="0" err="1"/>
              <a:t>Dnes</a:t>
            </a:r>
            <a:r>
              <a:rPr lang="ru-RU" sz="1200" dirty="0"/>
              <a:t>" и "Время/</a:t>
            </a:r>
            <a:r>
              <a:rPr lang="ru-RU" sz="1200" dirty="0" err="1"/>
              <a:t>Ted</a:t>
            </a:r>
            <a:r>
              <a:rPr lang="ru-RU" sz="1200" dirty="0"/>
              <a:t>" функция random_datetime_generator вставляет рандомные дату и время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Затем, </a:t>
            </a:r>
            <a:r>
              <a:rPr lang="ru-RU" sz="1200" dirty="0"/>
              <a:t>для запуска поиска маршрутов кликаем кнопку</a:t>
            </a:r>
            <a:r>
              <a:rPr lang="en-US" sz="1200" dirty="0"/>
              <a:t> "HLEDAT"</a:t>
            </a:r>
            <a:r>
              <a:rPr lang="ru-RU" sz="1200" dirty="0"/>
              <a:t>на странице 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После </a:t>
            </a:r>
            <a:r>
              <a:rPr lang="ru-RU" sz="1200" dirty="0"/>
              <a:t>построения маршрута, </a:t>
            </a:r>
            <a:r>
              <a:rPr lang="ru-RU" sz="1200" dirty="0" smtClean="0"/>
              <a:t>пролистываем до низа страницы при помощи </a:t>
            </a:r>
            <a:r>
              <a:rPr lang="en-US" sz="1200" b="1" dirty="0"/>
              <a:t>.</a:t>
            </a:r>
            <a:r>
              <a:rPr lang="en-US" sz="1200" b="1" dirty="0" err="1" smtClean="0"/>
              <a:t>scrollIntoView</a:t>
            </a:r>
            <a:r>
              <a:rPr lang="ru-RU" sz="1200" dirty="0" smtClean="0"/>
              <a:t>, либо </a:t>
            </a:r>
            <a:r>
              <a:rPr lang="ru-RU" sz="1200" dirty="0"/>
              <a:t>клавишей ARROR_DOWN чтобы </a:t>
            </a:r>
            <a:r>
              <a:rPr lang="ru-RU" sz="1200" dirty="0" smtClean="0"/>
              <a:t>просмотреть все предложенные варианты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dirty="0"/>
          </a:p>
          <a:p>
            <a:pPr algn="just"/>
            <a:r>
              <a:rPr lang="en-US" sz="1200" dirty="0" smtClean="0"/>
              <a:t> 	</a:t>
            </a:r>
            <a:r>
              <a:rPr lang="ru-RU" sz="1200" dirty="0" smtClean="0"/>
              <a:t>Видео </a:t>
            </a:r>
            <a:r>
              <a:rPr lang="ru-RU" sz="1200" dirty="0"/>
              <a:t>теста доступно по ссылке</a:t>
            </a:r>
            <a:r>
              <a:rPr lang="ru-RU" sz="1200" dirty="0" smtClean="0"/>
              <a:t>:</a:t>
            </a:r>
            <a:r>
              <a:rPr lang="en-US" sz="1200" dirty="0"/>
              <a:t>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terabox.com/s/1sn7mSAd2iA-pQgw66S7cMA</a:t>
            </a:r>
            <a:r>
              <a:rPr lang="en-US" sz="1200" dirty="0" smtClean="0"/>
              <a:t> 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b="1" dirty="0">
              <a:solidFill>
                <a:srgbClr val="00B0F0"/>
              </a:solidFill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0" y="3147462"/>
            <a:ext cx="8835992" cy="65451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Тест 1.1.</a:t>
            </a:r>
            <a:r>
              <a:rPr lang="en-US" sz="2000" dirty="0" smtClean="0"/>
              <a:t>4</a:t>
            </a:r>
            <a:r>
              <a:rPr lang="ru-RU" sz="2000" dirty="0"/>
              <a:t>. Тестирование построения маршрута с верными данными, 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       </a:t>
            </a:r>
            <a:r>
              <a:rPr lang="ru-RU" sz="2000" dirty="0" smtClean="0"/>
              <a:t>подгружаемыми </a:t>
            </a:r>
            <a:r>
              <a:rPr lang="ru-RU" sz="2000" dirty="0"/>
              <a:t>из файла "Czech_Republic_Locations.xlsx"</a:t>
            </a:r>
            <a:endParaRPr lang="en-US" sz="2000" dirty="0"/>
          </a:p>
        </p:txBody>
      </p:sp>
      <p:sp>
        <p:nvSpPr>
          <p:cNvPr id="7" name="Прямоугольник с двумя скругленными противолежащими углами 6"/>
          <p:cNvSpPr/>
          <p:nvPr/>
        </p:nvSpPr>
        <p:spPr>
          <a:xfrm>
            <a:off x="77002" y="917588"/>
            <a:ext cx="8961120" cy="2046993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>
            <a:off x="77003" y="3917483"/>
            <a:ext cx="8718119" cy="285870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3436" y="3971610"/>
            <a:ext cx="872066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Данные берутся </a:t>
            </a:r>
            <a:r>
              <a:rPr lang="ru-RU" sz="1200" dirty="0" err="1"/>
              <a:t>рандомно</a:t>
            </a:r>
            <a:r>
              <a:rPr lang="ru-RU" sz="1200" dirty="0"/>
              <a:t> из </a:t>
            </a:r>
            <a:r>
              <a:rPr lang="en-US" sz="1200" dirty="0"/>
              <a:t>excel </a:t>
            </a:r>
            <a:r>
              <a:rPr lang="ru-RU" sz="1200" dirty="0"/>
              <a:t>файла </a:t>
            </a:r>
            <a:r>
              <a:rPr lang="en-US" sz="1200" b="1" dirty="0">
                <a:solidFill>
                  <a:srgbClr val="00B050"/>
                </a:solidFill>
              </a:rPr>
              <a:t>Czech</a:t>
            </a:r>
            <a:r>
              <a:rPr lang="ru-RU" sz="1200" b="1" dirty="0">
                <a:solidFill>
                  <a:srgbClr val="00B050"/>
                </a:solidFill>
              </a:rPr>
              <a:t>_</a:t>
            </a:r>
            <a:r>
              <a:rPr lang="en-US" sz="1200" b="1" dirty="0">
                <a:solidFill>
                  <a:srgbClr val="00B050"/>
                </a:solidFill>
              </a:rPr>
              <a:t>Republic</a:t>
            </a:r>
            <a:r>
              <a:rPr lang="ru-RU" sz="1200" b="1" dirty="0">
                <a:solidFill>
                  <a:srgbClr val="00B050"/>
                </a:solidFill>
              </a:rPr>
              <a:t>_</a:t>
            </a:r>
            <a:r>
              <a:rPr lang="en-US" sz="1200" b="1" dirty="0">
                <a:solidFill>
                  <a:srgbClr val="00B050"/>
                </a:solidFill>
              </a:rPr>
              <a:t>Locations.xlsx</a:t>
            </a:r>
            <a:r>
              <a:rPr lang="ru-RU" sz="1200" dirty="0"/>
              <a:t>, затем вставляются в поля «</a:t>
            </a:r>
            <a:r>
              <a:rPr lang="en-US" sz="1200" dirty="0"/>
              <a:t>Odkud</a:t>
            </a:r>
            <a:r>
              <a:rPr lang="ru-RU" sz="1200" dirty="0"/>
              <a:t>» и «</a:t>
            </a:r>
            <a:r>
              <a:rPr lang="en-US" sz="1200" dirty="0"/>
              <a:t>Kam</a:t>
            </a:r>
            <a:r>
              <a:rPr lang="ru-RU" sz="1200" dirty="0"/>
              <a:t>»</a:t>
            </a:r>
            <a:r>
              <a:rPr lang="en-US" sz="1200" dirty="0"/>
              <a:t>. Excel </a:t>
            </a:r>
            <a:r>
              <a:rPr lang="ru-RU" sz="1200" dirty="0"/>
              <a:t>файл добавляется в </a:t>
            </a:r>
            <a:r>
              <a:rPr lang="en-US" sz="1200" dirty="0" err="1"/>
              <a:t>PyCharm</a:t>
            </a:r>
            <a:r>
              <a:rPr lang="en-US" sz="1200" dirty="0"/>
              <a:t> </a:t>
            </a:r>
            <a:r>
              <a:rPr lang="ru-RU" sz="1200" dirty="0"/>
              <a:t>при помощи пакета «</a:t>
            </a:r>
            <a:r>
              <a:rPr lang="en-US" sz="1200" dirty="0"/>
              <a:t>import </a:t>
            </a:r>
            <a:r>
              <a:rPr lang="en-US" sz="1200" b="1" dirty="0">
                <a:solidFill>
                  <a:srgbClr val="FFC000"/>
                </a:solidFill>
              </a:rPr>
              <a:t>pandas</a:t>
            </a:r>
            <a:r>
              <a:rPr lang="ru-RU" sz="1200" b="1" dirty="0">
                <a:solidFill>
                  <a:srgbClr val="FFC000"/>
                </a:solidFill>
              </a:rPr>
              <a:t>»</a:t>
            </a:r>
            <a:r>
              <a:rPr lang="en-US" sz="1200" dirty="0"/>
              <a:t> </a:t>
            </a:r>
            <a:r>
              <a:rPr lang="ru-RU" sz="1200" dirty="0"/>
              <a:t>(для удобства в коде он используется как </a:t>
            </a:r>
            <a:r>
              <a:rPr lang="ru-RU" sz="1200" b="1" dirty="0">
                <a:solidFill>
                  <a:srgbClr val="FFC000"/>
                </a:solidFill>
              </a:rPr>
              <a:t>«</a:t>
            </a:r>
            <a:r>
              <a:rPr lang="en-US" sz="1200" b="1" dirty="0" err="1">
                <a:solidFill>
                  <a:srgbClr val="FFC000"/>
                </a:solidFill>
              </a:rPr>
              <a:t>pd</a:t>
            </a:r>
            <a:r>
              <a:rPr lang="ru-RU" sz="1200" b="1" dirty="0">
                <a:solidFill>
                  <a:srgbClr val="FFC000"/>
                </a:solidFill>
              </a:rPr>
              <a:t>»)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Если 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Затем при помощи функции </a:t>
            </a:r>
            <a:r>
              <a:rPr lang="en-US" sz="1200" b="1" dirty="0">
                <a:solidFill>
                  <a:srgbClr val="00B0F0"/>
                </a:solidFill>
              </a:rPr>
              <a:t>random_datetime_generator():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dirty="0"/>
              <a:t>генерируются рандомные время и дата, которые вставляются в соответствующие поля</a:t>
            </a:r>
            <a:r>
              <a:rPr lang="ru-RU" sz="1200" dirty="0" smtClean="0"/>
              <a:t>.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Затем, для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кнопку</a:t>
            </a:r>
            <a:r>
              <a:rPr lang="en-US" sz="1200" dirty="0" smtClean="0"/>
              <a:t> </a:t>
            </a:r>
            <a:r>
              <a:rPr lang="en-US" sz="1200" dirty="0"/>
              <a:t>"HLEDAT"</a:t>
            </a:r>
            <a:r>
              <a:rPr lang="ru-RU" sz="1200" dirty="0"/>
              <a:t>на странице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После </a:t>
            </a:r>
            <a:r>
              <a:rPr lang="ru-RU" sz="1200" dirty="0"/>
              <a:t>построения маршрута, </a:t>
            </a:r>
            <a:r>
              <a:rPr lang="ru-RU" sz="1200" dirty="0" smtClean="0"/>
              <a:t>пролистываем до низа страницы при помощи </a:t>
            </a:r>
            <a:r>
              <a:rPr lang="en-US" sz="1200" b="1" dirty="0"/>
              <a:t>.</a:t>
            </a:r>
            <a:r>
              <a:rPr lang="en-US" sz="1200" b="1" dirty="0" err="1" smtClean="0"/>
              <a:t>scrollIntoView</a:t>
            </a:r>
            <a:r>
              <a:rPr lang="ru-RU" sz="1200" dirty="0" smtClean="0"/>
              <a:t>, чтобы просмотреть все предложенные варианты</a:t>
            </a:r>
          </a:p>
          <a:p>
            <a:pPr algn="just"/>
            <a:endParaRPr lang="ru-RU" sz="1200" dirty="0"/>
          </a:p>
          <a:p>
            <a:pPr algn="just"/>
            <a:r>
              <a:rPr lang="ru-RU" sz="1200" dirty="0" smtClean="0"/>
              <a:t>	Видео теста доступно по ссылке: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5"/>
              </a:rPr>
              <a:t>https</a:t>
            </a:r>
            <a:r>
              <a:rPr lang="en-US" sz="1200" dirty="0">
                <a:hlinkClick r:id="rId5"/>
              </a:rPr>
              <a:t>://</a:t>
            </a:r>
            <a:r>
              <a:rPr lang="en-US" sz="1200" dirty="0" smtClean="0">
                <a:hlinkClick r:id="rId5"/>
              </a:rPr>
              <a:t>terabox.com/s/1RxtKWQ3fStcVy16SQLFSqQ</a:t>
            </a:r>
            <a:r>
              <a:rPr lang="en-US" sz="1200" dirty="0" smtClean="0"/>
              <a:t> 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b="1" dirty="0">
              <a:solidFill>
                <a:srgbClr val="00B0F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41" y="2637323"/>
            <a:ext cx="322445" cy="32244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09" y="6360696"/>
            <a:ext cx="322445" cy="3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9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7902341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1.1.</a:t>
            </a:r>
            <a:r>
              <a:rPr lang="en-US" sz="2000" dirty="0" smtClean="0"/>
              <a:t>5</a:t>
            </a:r>
            <a:r>
              <a:rPr lang="ru-RU" sz="2000" dirty="0" smtClean="0"/>
              <a:t>. </a:t>
            </a:r>
            <a:r>
              <a:rPr lang="ru-RU" sz="2000" dirty="0"/>
              <a:t>Тестирование построения маршрута с вводом </a:t>
            </a:r>
            <a:r>
              <a:rPr lang="en-US" sz="2000" dirty="0" smtClean="0"/>
              <a:t> 	  	       </a:t>
            </a:r>
            <a:r>
              <a:rPr lang="ru-RU" sz="2000" dirty="0" smtClean="0"/>
              <a:t>рандомных </a:t>
            </a:r>
            <a:r>
              <a:rPr lang="ru-RU" sz="2000" dirty="0"/>
              <a:t>данных по первым двум буквам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740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0" y="3609475"/>
            <a:ext cx="8835992" cy="65451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Тест 1.2.1. </a:t>
            </a:r>
            <a:r>
              <a:rPr lang="ru-RU" sz="2000" dirty="0"/>
              <a:t>Тестирование построения маршрута с верными данными</a:t>
            </a:r>
            <a:r>
              <a:rPr lang="ru-RU" sz="2000" dirty="0" smtClean="0"/>
              <a:t>,</a:t>
            </a:r>
          </a:p>
          <a:p>
            <a:r>
              <a:rPr lang="ru-RU" sz="2000" dirty="0"/>
              <a:t>	</a:t>
            </a:r>
            <a:r>
              <a:rPr lang="ru-RU" sz="2000" dirty="0" smtClean="0"/>
              <a:t>       </a:t>
            </a:r>
            <a:r>
              <a:rPr lang="ru-RU" sz="2000" dirty="0"/>
              <a:t>с фильтром "Только прямые рейсы""</a:t>
            </a:r>
            <a:endParaRPr lang="en-US" sz="2000" dirty="0"/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>
            <a:off x="0" y="4331368"/>
            <a:ext cx="8941869" cy="2526632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0" y="4366246"/>
            <a:ext cx="883599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Из файла route_data.py в поля "Odkud" и "</a:t>
            </a:r>
            <a:r>
              <a:rPr lang="ru-RU" sz="1200" dirty="0" err="1"/>
              <a:t>Kam</a:t>
            </a:r>
            <a:r>
              <a:rPr lang="ru-RU" sz="1200" dirty="0"/>
              <a:t>" вставляются значения переменных "address_from_2" и "</a:t>
            </a:r>
            <a:r>
              <a:rPr lang="ru-RU" sz="1200" dirty="0" smtClean="0"/>
              <a:t>address_to_2«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Кликнуть на </a:t>
            </a:r>
            <a:r>
              <a:rPr lang="ru-RU" sz="1200" dirty="0" err="1"/>
              <a:t>радиобокс</a:t>
            </a:r>
            <a:r>
              <a:rPr lang="ru-RU" sz="1200" dirty="0"/>
              <a:t> "Только прямые рейсы / </a:t>
            </a:r>
            <a:r>
              <a:rPr lang="ru-RU" sz="1200" dirty="0" err="1"/>
              <a:t>Pouze</a:t>
            </a:r>
            <a:r>
              <a:rPr lang="ru-RU" sz="1200" dirty="0"/>
              <a:t> </a:t>
            </a:r>
            <a:r>
              <a:rPr lang="ru-RU" sz="1200" dirty="0" err="1"/>
              <a:t>prima</a:t>
            </a:r>
            <a:r>
              <a:rPr lang="ru-RU" sz="1200" dirty="0"/>
              <a:t> </a:t>
            </a:r>
            <a:r>
              <a:rPr lang="ru-RU" sz="1200" dirty="0" err="1"/>
              <a:t>spojeni</a:t>
            </a:r>
            <a:r>
              <a:rPr lang="ru-RU" sz="1200" dirty="0"/>
              <a:t>", расположенный ниже графы "Время"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 </a:t>
            </a:r>
            <a:r>
              <a:rPr lang="ru-RU" sz="1200" dirty="0"/>
              <a:t>при помощи функции </a:t>
            </a:r>
            <a:r>
              <a:rPr lang="en-US" sz="1200" b="1" dirty="0">
                <a:solidFill>
                  <a:srgbClr val="00B0F0"/>
                </a:solidFill>
              </a:rPr>
              <a:t>random_datetime_generator():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dirty="0"/>
              <a:t>генерируются рандомные время и дата, которые вставляются в соответствующие поля</a:t>
            </a:r>
            <a:r>
              <a:rPr lang="ru-RU" sz="1200" dirty="0" smtClean="0"/>
              <a:t>.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Затем, для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кнопку</a:t>
            </a:r>
            <a:r>
              <a:rPr lang="en-US" sz="1200" dirty="0" smtClean="0"/>
              <a:t> </a:t>
            </a:r>
            <a:r>
              <a:rPr lang="en-US" sz="1200" dirty="0"/>
              <a:t>"HLEDAT"</a:t>
            </a:r>
            <a:r>
              <a:rPr lang="ru-RU" sz="1200" dirty="0"/>
              <a:t>на странице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Должно открыться окно предупреждения  "Такие рейсы не </a:t>
            </a:r>
            <a:r>
              <a:rPr lang="ru-RU" sz="1200" dirty="0" smtClean="0"/>
              <a:t>найдены«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dirty="0"/>
          </a:p>
          <a:p>
            <a:pPr algn="just"/>
            <a:r>
              <a:rPr lang="ru-RU" sz="1200" dirty="0"/>
              <a:t>Негативный сценарий - Проверить поиск маршрута с фильтром "Только прямые рейсы" и с данными, по которым нет прямых </a:t>
            </a:r>
            <a:r>
              <a:rPr lang="ru-RU" sz="1200" dirty="0" smtClean="0"/>
              <a:t>маршрутов</a:t>
            </a:r>
            <a:r>
              <a:rPr lang="ru-RU" sz="1200" dirty="0"/>
              <a:t>,  запущенный кнопкой "HLEDAT".    Цель - проверить появление окна "Такие рейсы не найдены"</a:t>
            </a:r>
          </a:p>
          <a:p>
            <a:pPr algn="just"/>
            <a:r>
              <a:rPr lang="ru-RU" sz="1200" dirty="0" smtClean="0"/>
              <a:t>	</a:t>
            </a:r>
          </a:p>
          <a:p>
            <a:pPr algn="just"/>
            <a:r>
              <a:rPr lang="ru-RU" sz="1200" dirty="0"/>
              <a:t>	</a:t>
            </a:r>
            <a:r>
              <a:rPr lang="ru-RU" sz="1200" dirty="0" smtClean="0"/>
              <a:t>Видео теста доступно по ссылке: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terabox.com/s/1zIzhvlEKbssK-3S-WGDJoQ</a:t>
            </a:r>
            <a:r>
              <a:rPr lang="ru-RU" sz="1200" dirty="0" smtClean="0"/>
              <a:t> </a:t>
            </a:r>
            <a:endParaRPr lang="ru-RU" sz="1200" b="1" dirty="0">
              <a:solidFill>
                <a:srgbClr val="00B0F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36" y="3037341"/>
            <a:ext cx="322445" cy="32244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2" y="6525930"/>
            <a:ext cx="322445" cy="322445"/>
          </a:xfrm>
          <a:prstGeom prst="rect">
            <a:avLst/>
          </a:prstGeom>
        </p:spPr>
      </p:pic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94650" y="835795"/>
            <a:ext cx="8933847" cy="2610049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83309" y="857320"/>
            <a:ext cx="878153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При помощи функции </a:t>
            </a:r>
            <a:r>
              <a:rPr lang="ru-RU" sz="1200" dirty="0" err="1"/>
              <a:t>random_letters</a:t>
            </a:r>
            <a:r>
              <a:rPr lang="ru-RU" sz="1200" dirty="0"/>
              <a:t> в  графу "Odkud" вставляются рандомные 2 буквы латинского </a:t>
            </a:r>
            <a:r>
              <a:rPr lang="ru-RU" sz="1200" dirty="0" smtClean="0"/>
              <a:t>алфавита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Из выпадающего списка в графе  "Odkud" </a:t>
            </a:r>
            <a:r>
              <a:rPr lang="ru-RU" sz="1200" dirty="0" smtClean="0"/>
              <a:t>выбирается </a:t>
            </a:r>
            <a:r>
              <a:rPr lang="ru-RU" sz="1200" dirty="0" err="1"/>
              <a:t>рандомное</a:t>
            </a:r>
            <a:r>
              <a:rPr lang="ru-RU" sz="1200" dirty="0"/>
              <a:t> значение </a:t>
            </a:r>
            <a:r>
              <a:rPr lang="ru-RU" sz="1200" dirty="0" smtClean="0"/>
              <a:t>кликом по нему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Далее, при </a:t>
            </a:r>
            <a:r>
              <a:rPr lang="ru-RU" sz="1200" dirty="0"/>
              <a:t>помощи </a:t>
            </a:r>
            <a:r>
              <a:rPr lang="ru-RU" sz="1200" dirty="0" smtClean="0"/>
              <a:t>этой же функции </a:t>
            </a:r>
            <a:r>
              <a:rPr lang="ru-RU" sz="1200" dirty="0" err="1"/>
              <a:t>random_letters</a:t>
            </a:r>
            <a:r>
              <a:rPr lang="ru-RU" sz="1200" dirty="0"/>
              <a:t> в  графу "</a:t>
            </a:r>
            <a:r>
              <a:rPr lang="ru-RU" sz="1200" dirty="0" err="1"/>
              <a:t>Kam</a:t>
            </a:r>
            <a:r>
              <a:rPr lang="ru-RU" sz="1200" dirty="0"/>
              <a:t>" </a:t>
            </a:r>
            <a:r>
              <a:rPr lang="ru-RU" sz="1200" dirty="0" smtClean="0"/>
              <a:t>вставляются </a:t>
            </a:r>
            <a:r>
              <a:rPr lang="ru-RU" sz="1200" dirty="0"/>
              <a:t>рандомные 2 буквы латинского алфавита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 </a:t>
            </a:r>
            <a:r>
              <a:rPr lang="ru-RU" sz="1200" dirty="0"/>
              <a:t>при помощи функции </a:t>
            </a:r>
            <a:r>
              <a:rPr lang="en-US" sz="1200" b="1" dirty="0">
                <a:solidFill>
                  <a:srgbClr val="00B0F0"/>
                </a:solidFill>
              </a:rPr>
              <a:t>random_datetime_generator():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dirty="0"/>
              <a:t>генерируются рандомные время и дата, которые вставляются в соответствующие поля</a:t>
            </a:r>
            <a:r>
              <a:rPr lang="ru-RU" sz="1200" dirty="0" smtClean="0"/>
              <a:t>.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Затем, для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кнопку</a:t>
            </a:r>
            <a:r>
              <a:rPr lang="en-US" sz="1200" dirty="0" smtClean="0"/>
              <a:t> </a:t>
            </a:r>
            <a:r>
              <a:rPr lang="en-US" sz="1200" dirty="0"/>
              <a:t>"HLEDAT"</a:t>
            </a:r>
            <a:r>
              <a:rPr lang="ru-RU" sz="1200" dirty="0"/>
              <a:t>на странице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После </a:t>
            </a:r>
            <a:r>
              <a:rPr lang="ru-RU" sz="1200" dirty="0"/>
              <a:t>построения маршрута, </a:t>
            </a:r>
            <a:r>
              <a:rPr lang="ru-RU" sz="1200" dirty="0" smtClean="0"/>
              <a:t>пролистываем до низа страницы при помощи </a:t>
            </a:r>
            <a:r>
              <a:rPr lang="en-US" sz="1200" b="1" dirty="0"/>
              <a:t>.</a:t>
            </a:r>
            <a:r>
              <a:rPr lang="en-US" sz="1200" b="1" dirty="0" err="1" smtClean="0"/>
              <a:t>scrollIntoView</a:t>
            </a:r>
            <a:r>
              <a:rPr lang="ru-RU" sz="1200" dirty="0"/>
              <a:t>, либо клавишей </a:t>
            </a:r>
            <a:r>
              <a:rPr lang="en-US" sz="1200" dirty="0" smtClean="0"/>
              <a:t>ARROR_DOWN</a:t>
            </a:r>
            <a:r>
              <a:rPr lang="ru-RU" sz="1200" dirty="0" smtClean="0"/>
              <a:t> чтобы просмотреть все предложенные варианты</a:t>
            </a:r>
          </a:p>
          <a:p>
            <a:pPr algn="just"/>
            <a:endParaRPr lang="ru-RU" sz="1200" dirty="0"/>
          </a:p>
          <a:p>
            <a:pPr algn="just"/>
            <a:r>
              <a:rPr lang="ru-RU" sz="1200" dirty="0" smtClean="0"/>
              <a:t>	Видео теста доступно по ссылке: </a:t>
            </a:r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terabox.com/s/12JnqgOv5V8BARjyYAJ08Pg</a:t>
            </a:r>
            <a:r>
              <a:rPr lang="ru-RU" sz="1200" dirty="0" smtClean="0"/>
              <a:t> 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3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846060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/>
              <a:t>Тест 1.2.2. Тестирование построения маршрута с верными данными,</a:t>
            </a:r>
            <a:br>
              <a:rPr lang="ru-RU" sz="2000" dirty="0"/>
            </a:br>
            <a:r>
              <a:rPr lang="ru-RU" sz="2000" dirty="0"/>
              <a:t>	       с фильтром "Только прямые рейсы"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03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0" y="3609475"/>
            <a:ext cx="8835992" cy="65451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Тест 1.3.1</a:t>
            </a:r>
            <a:r>
              <a:rPr lang="ru-RU" sz="2000" dirty="0"/>
              <a:t>. Тестирование построения маршрута с неверными данными, </a:t>
            </a:r>
            <a:endParaRPr lang="ru-RU" sz="2000" dirty="0" smtClean="0"/>
          </a:p>
          <a:p>
            <a:r>
              <a:rPr lang="ru-RU" sz="2000" dirty="0"/>
              <a:t>	</a:t>
            </a:r>
            <a:r>
              <a:rPr lang="ru-RU" sz="2000" dirty="0" smtClean="0"/>
              <a:t>      запущенным </a:t>
            </a:r>
            <a:r>
              <a:rPr lang="ru-RU" sz="2000" dirty="0"/>
              <a:t>клавишей "ENTER" с клавиатуры</a:t>
            </a:r>
            <a:endParaRPr lang="en-US" sz="2000" dirty="0"/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>
            <a:off x="105878" y="4331368"/>
            <a:ext cx="8941869" cy="2526632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73254" y="872275"/>
            <a:ext cx="883599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Из файла route_data.py в поля "Odkud" и "</a:t>
            </a:r>
            <a:r>
              <a:rPr lang="ru-RU" sz="1200" dirty="0" err="1"/>
              <a:t>Kam</a:t>
            </a:r>
            <a:r>
              <a:rPr lang="ru-RU" sz="1200" dirty="0"/>
              <a:t>" вставляются значения переменных "</a:t>
            </a:r>
            <a:r>
              <a:rPr lang="ru-RU" sz="1200" dirty="0" err="1" smtClean="0"/>
              <a:t>address_from</a:t>
            </a:r>
            <a:r>
              <a:rPr lang="ru-RU" sz="1200" dirty="0" smtClean="0"/>
              <a:t>" </a:t>
            </a:r>
            <a:r>
              <a:rPr lang="ru-RU" sz="1200" dirty="0"/>
              <a:t>и "</a:t>
            </a:r>
            <a:r>
              <a:rPr lang="ru-RU" sz="1200" dirty="0" err="1" smtClean="0"/>
              <a:t>address_to</a:t>
            </a:r>
            <a:r>
              <a:rPr lang="en-US" sz="1200" dirty="0" smtClean="0"/>
              <a:t>”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Кликнуть на </a:t>
            </a:r>
            <a:r>
              <a:rPr lang="ru-RU" sz="1200" dirty="0" err="1"/>
              <a:t>радиобокс</a:t>
            </a:r>
            <a:r>
              <a:rPr lang="ru-RU" sz="1200" dirty="0"/>
              <a:t> "Только прямые рейсы / </a:t>
            </a:r>
            <a:r>
              <a:rPr lang="ru-RU" sz="1200" dirty="0" err="1"/>
              <a:t>Pouze</a:t>
            </a:r>
            <a:r>
              <a:rPr lang="ru-RU" sz="1200" dirty="0"/>
              <a:t> </a:t>
            </a:r>
            <a:r>
              <a:rPr lang="ru-RU" sz="1200" dirty="0" err="1"/>
              <a:t>prima</a:t>
            </a:r>
            <a:r>
              <a:rPr lang="ru-RU" sz="1200" dirty="0"/>
              <a:t> </a:t>
            </a:r>
            <a:r>
              <a:rPr lang="ru-RU" sz="1200" dirty="0" err="1"/>
              <a:t>spojeni</a:t>
            </a:r>
            <a:r>
              <a:rPr lang="ru-RU" sz="1200" dirty="0"/>
              <a:t>", расположенный ниже графы "Время"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 </a:t>
            </a:r>
            <a:r>
              <a:rPr lang="ru-RU" sz="1200" dirty="0"/>
              <a:t>при помощи функции </a:t>
            </a:r>
            <a:r>
              <a:rPr lang="en-US" sz="1200" b="1" dirty="0">
                <a:solidFill>
                  <a:srgbClr val="00B0F0"/>
                </a:solidFill>
              </a:rPr>
              <a:t>random_datetime_generator():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dirty="0"/>
              <a:t>генерируются рандомные время и дата, которые вставляются в соответствующие поля</a:t>
            </a:r>
            <a:r>
              <a:rPr lang="ru-RU" sz="1200" dirty="0" smtClean="0"/>
              <a:t>.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Затем, для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кнопку</a:t>
            </a:r>
            <a:r>
              <a:rPr lang="en-US" sz="1200" dirty="0" smtClean="0"/>
              <a:t> </a:t>
            </a:r>
            <a:r>
              <a:rPr lang="en-US" sz="1200" dirty="0"/>
              <a:t>"HLEDAT"</a:t>
            </a:r>
            <a:r>
              <a:rPr lang="ru-RU" sz="1200" dirty="0"/>
              <a:t>на странице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Должно открыться окно предупреждения  "Такие рейсы не </a:t>
            </a:r>
            <a:r>
              <a:rPr lang="ru-RU" sz="1200" dirty="0" smtClean="0"/>
              <a:t>найдены«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dirty="0" smtClean="0"/>
          </a:p>
          <a:p>
            <a:pPr algn="just"/>
            <a:r>
              <a:rPr lang="ru-RU" sz="1200" dirty="0"/>
              <a:t>Позитивный сценарий - Проверить поиск маршрута с фильтром "Только прямые рейсы" и с данными, по которым есть прямые </a:t>
            </a:r>
            <a:r>
              <a:rPr lang="ru-RU" sz="1200" dirty="0" err="1"/>
              <a:t>марщруты</a:t>
            </a:r>
            <a:r>
              <a:rPr lang="ru-RU" sz="1200" dirty="0"/>
              <a:t>,  запущенный кнопкой "HLEDAT".    Цель - проверить отсутствие окна "Такие рейсы не найдены"</a:t>
            </a:r>
          </a:p>
          <a:p>
            <a:pPr algn="just"/>
            <a:endParaRPr lang="ru-RU" sz="1200" dirty="0"/>
          </a:p>
          <a:p>
            <a:pPr algn="just"/>
            <a:r>
              <a:rPr lang="ru-RU" sz="1200" dirty="0" smtClean="0"/>
              <a:t>	Видео теста доступно по ссылке: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terabox.com/s/1s7HpivtUgxT2H-ufuHrsMg</a:t>
            </a:r>
            <a:r>
              <a:rPr lang="ru-RU" sz="1200" dirty="0" smtClean="0"/>
              <a:t> </a:t>
            </a:r>
            <a:endParaRPr lang="ru-RU" sz="1200" b="1" dirty="0">
              <a:solidFill>
                <a:srgbClr val="00B0F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36" y="3037341"/>
            <a:ext cx="322445" cy="32244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8" y="6506680"/>
            <a:ext cx="322445" cy="322445"/>
          </a:xfrm>
          <a:prstGeom prst="rect">
            <a:avLst/>
          </a:prstGeom>
        </p:spPr>
      </p:pic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94650" y="835795"/>
            <a:ext cx="8933847" cy="2610049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82791" y="4319722"/>
            <a:ext cx="8720666" cy="2669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Из файла route_data.py в поля "Odkud" и "</a:t>
            </a:r>
            <a:r>
              <a:rPr lang="ru-RU" sz="1200" dirty="0" err="1"/>
              <a:t>Kam</a:t>
            </a:r>
            <a:r>
              <a:rPr lang="ru-RU" sz="1200" dirty="0"/>
              <a:t>" вставляются значения переменных </a:t>
            </a:r>
            <a:r>
              <a:rPr lang="ru-RU" sz="1200" dirty="0" smtClean="0"/>
              <a:t>“</a:t>
            </a:r>
            <a:r>
              <a:rPr lang="en-US" sz="1200" dirty="0" smtClean="0"/>
              <a:t>invalid_</a:t>
            </a:r>
            <a:r>
              <a:rPr lang="ru-RU" sz="1200" dirty="0" err="1" smtClean="0"/>
              <a:t>address_from</a:t>
            </a:r>
            <a:r>
              <a:rPr lang="ru-RU" sz="1200" dirty="0"/>
              <a:t>" и </a:t>
            </a:r>
            <a:r>
              <a:rPr lang="ru-RU" sz="1200" dirty="0" smtClean="0"/>
              <a:t>“</a:t>
            </a:r>
            <a:r>
              <a:rPr lang="en-US" sz="1200" dirty="0" smtClean="0"/>
              <a:t>invalid_</a:t>
            </a:r>
            <a:r>
              <a:rPr lang="ru-RU" sz="1200" dirty="0" err="1" smtClean="0"/>
              <a:t>address_to</a:t>
            </a:r>
            <a:r>
              <a:rPr lang="en-US" sz="1200" dirty="0" smtClean="0"/>
              <a:t>”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Затем, для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клавишу </a:t>
            </a:r>
            <a:r>
              <a:rPr lang="en-US" sz="1200" dirty="0" smtClean="0"/>
              <a:t>ENTER </a:t>
            </a:r>
            <a:r>
              <a:rPr lang="ru-RU" sz="1200" dirty="0" smtClean="0"/>
              <a:t>на клавиатуре (в тесте это осуществляется встроенной функцией </a:t>
            </a:r>
            <a:r>
              <a:rPr lang="en-US" sz="1200" dirty="0"/>
              <a:t>.</a:t>
            </a:r>
            <a:r>
              <a:rPr lang="en-US" sz="1200" b="1" dirty="0" err="1"/>
              <a:t>send_keys</a:t>
            </a:r>
            <a:r>
              <a:rPr lang="en-US" sz="1200" b="1" dirty="0"/>
              <a:t>(</a:t>
            </a:r>
            <a:r>
              <a:rPr lang="en-US" sz="1200" b="1" dirty="0" err="1"/>
              <a:t>Keys.ENTER</a:t>
            </a:r>
            <a:r>
              <a:rPr lang="en-US" sz="1200" b="1" dirty="0" smtClean="0"/>
              <a:t>)</a:t>
            </a:r>
            <a:r>
              <a:rPr lang="ru-RU" sz="1200" b="1" dirty="0" smtClean="0"/>
              <a:t>)</a:t>
            </a:r>
            <a:r>
              <a:rPr lang="ru-RU" sz="1200" dirty="0" smtClean="0"/>
              <a:t>.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После </a:t>
            </a:r>
            <a:r>
              <a:rPr lang="ru-RU" sz="1200" dirty="0"/>
              <a:t>построения маршрута, </a:t>
            </a:r>
            <a:r>
              <a:rPr lang="ru-RU" sz="1200" dirty="0" smtClean="0"/>
              <a:t>пролистываем до низа страницы при помощи </a:t>
            </a:r>
            <a:r>
              <a:rPr lang="en-US" sz="1200" b="1" dirty="0"/>
              <a:t>.</a:t>
            </a:r>
            <a:r>
              <a:rPr lang="en-US" sz="1200" b="1" dirty="0" err="1" smtClean="0"/>
              <a:t>scrollIntoView</a:t>
            </a:r>
            <a:r>
              <a:rPr lang="ru-RU" sz="1200" dirty="0" smtClean="0"/>
              <a:t>, чтобы просмотреть все предложенные варианты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1200" dirty="0"/>
          </a:p>
          <a:p>
            <a:pPr algn="just"/>
            <a:r>
              <a:rPr lang="ru-RU" sz="1200" dirty="0"/>
              <a:t>Негативный сценарий - Проверить функцию запуска поиска маршрута с заведомо неверными данными, запущенный кнопкой "HLEDAT"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900" dirty="0"/>
          </a:p>
          <a:p>
            <a:pPr algn="just"/>
            <a:r>
              <a:rPr lang="en-US" sz="1200" dirty="0" smtClean="0"/>
              <a:t>	</a:t>
            </a:r>
            <a:r>
              <a:rPr lang="ru-RU" sz="1200" dirty="0" smtClean="0"/>
              <a:t>Видео </a:t>
            </a:r>
            <a:r>
              <a:rPr lang="ru-RU" sz="1200" dirty="0"/>
              <a:t>теста доступно по ссылке</a:t>
            </a:r>
            <a:r>
              <a:rPr lang="ru-RU" sz="1200" dirty="0" smtClean="0"/>
              <a:t>:</a:t>
            </a:r>
            <a:r>
              <a:rPr lang="en-US" sz="1200" dirty="0"/>
              <a:t> </a:t>
            </a:r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terabox.com/s/1Kva_EdzQMp6smT9ELloFJA</a:t>
            </a:r>
            <a:r>
              <a:rPr lang="en-US" sz="1200" dirty="0" smtClean="0"/>
              <a:t> 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5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846060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/>
              <a:t>Тест </a:t>
            </a:r>
            <a:r>
              <a:rPr lang="ru-RU" sz="2000" dirty="0" smtClean="0"/>
              <a:t>1.</a:t>
            </a:r>
            <a:r>
              <a:rPr lang="en-US" sz="2000" dirty="0" smtClean="0"/>
              <a:t>3.</a:t>
            </a:r>
            <a:r>
              <a:rPr lang="ru-RU" sz="2000" dirty="0" smtClean="0"/>
              <a:t>2. </a:t>
            </a:r>
            <a:r>
              <a:rPr lang="ru-RU" sz="2000" dirty="0"/>
              <a:t>Тестирование построения маршрута с неверными </a:t>
            </a:r>
            <a:r>
              <a:rPr lang="en-US" sz="2000" dirty="0" smtClean="0"/>
              <a:t>	 	      </a:t>
            </a:r>
            <a:r>
              <a:rPr lang="ru-RU" sz="2000" dirty="0" smtClean="0"/>
              <a:t>данными</a:t>
            </a:r>
            <a:r>
              <a:rPr lang="ru-RU" sz="2000" dirty="0"/>
              <a:t>, запущенный кнопкой "HLEDAT"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03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0" y="2935708"/>
            <a:ext cx="8835992" cy="65451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Тест 1.3.3</a:t>
            </a:r>
            <a:r>
              <a:rPr lang="ru-RU" sz="2000" dirty="0"/>
              <a:t>. Тестирование построения маршрута с верными данными, </a:t>
            </a:r>
            <a:endParaRPr lang="ru-RU" sz="2000" dirty="0" smtClean="0"/>
          </a:p>
          <a:p>
            <a:r>
              <a:rPr lang="ru-RU" sz="2000" dirty="0"/>
              <a:t>	</a:t>
            </a:r>
            <a:r>
              <a:rPr lang="ru-RU" sz="2000" dirty="0" smtClean="0"/>
              <a:t>       подгружаемыми </a:t>
            </a:r>
            <a:r>
              <a:rPr lang="ru-RU" sz="2000" dirty="0"/>
              <a:t>из файла "Czech_Republic_Locations.xlsx"</a:t>
            </a:r>
            <a:endParaRPr lang="en-US" sz="2000" dirty="0"/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>
            <a:off x="105878" y="3619099"/>
            <a:ext cx="8941869" cy="323890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63629" y="766397"/>
            <a:ext cx="8835992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Из файла route_data.py в поля "Odkud" и "</a:t>
            </a:r>
            <a:r>
              <a:rPr lang="ru-RU" sz="1200" dirty="0" err="1"/>
              <a:t>Kam</a:t>
            </a:r>
            <a:r>
              <a:rPr lang="ru-RU" sz="1200" dirty="0"/>
              <a:t>" вставляются значения переменных “</a:t>
            </a:r>
            <a:r>
              <a:rPr lang="en-US" sz="1200" dirty="0"/>
              <a:t>invalid_</a:t>
            </a:r>
            <a:r>
              <a:rPr lang="ru-RU" sz="1200" dirty="0" err="1"/>
              <a:t>address_from</a:t>
            </a:r>
            <a:r>
              <a:rPr lang="ru-RU" sz="1200" dirty="0"/>
              <a:t>" и “</a:t>
            </a:r>
            <a:r>
              <a:rPr lang="en-US" sz="1200" dirty="0"/>
              <a:t>invalid_</a:t>
            </a:r>
            <a:r>
              <a:rPr lang="ru-RU" sz="1200" dirty="0" err="1"/>
              <a:t>address_to</a:t>
            </a:r>
            <a:r>
              <a:rPr lang="en-US" sz="1200" dirty="0"/>
              <a:t>”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Затем, для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кнопку</a:t>
            </a:r>
            <a:r>
              <a:rPr lang="en-US" sz="1200" dirty="0" smtClean="0"/>
              <a:t> </a:t>
            </a:r>
            <a:r>
              <a:rPr lang="en-US" sz="1200" dirty="0"/>
              <a:t>"HLEDAT"</a:t>
            </a:r>
            <a:r>
              <a:rPr lang="ru-RU" sz="1200" dirty="0"/>
              <a:t>на странице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Поиск  не должен запуститься, а должно появиться уведомление, что тест прошел успешно</a:t>
            </a:r>
            <a:r>
              <a:rPr lang="ru-RU" sz="1200" dirty="0" smtClean="0"/>
              <a:t>.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1200" dirty="0"/>
          </a:p>
          <a:p>
            <a:pPr algn="just"/>
            <a:r>
              <a:rPr lang="ru-RU" sz="1200" dirty="0"/>
              <a:t>Негативный </a:t>
            </a:r>
            <a:r>
              <a:rPr lang="ru-RU" sz="1200" dirty="0" smtClean="0"/>
              <a:t>сце</a:t>
            </a:r>
            <a:r>
              <a:rPr lang="ru-RU" sz="1200" dirty="0"/>
              <a:t>н</a:t>
            </a:r>
            <a:r>
              <a:rPr lang="ru-RU" sz="1200" dirty="0" smtClean="0"/>
              <a:t>арий </a:t>
            </a:r>
            <a:r>
              <a:rPr lang="ru-RU" sz="1200" dirty="0"/>
              <a:t>- Проверить функцию запуска поиска маршрута с заведомо верными данными, запущенный кнопкой "</a:t>
            </a:r>
            <a:r>
              <a:rPr lang="ru-RU" sz="1200" dirty="0" smtClean="0"/>
              <a:t>HLEDAT«</a:t>
            </a:r>
          </a:p>
          <a:p>
            <a:pPr algn="just"/>
            <a:endParaRPr lang="ru-RU" sz="1000" dirty="0"/>
          </a:p>
          <a:p>
            <a:pPr algn="just"/>
            <a:r>
              <a:rPr lang="ru-RU" sz="1200" dirty="0" smtClean="0"/>
              <a:t>	Видео теста доступно по ссылке: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terabox.com/s/1p-NnCGbcsLUUVvHKuMCw5g</a:t>
            </a:r>
            <a:r>
              <a:rPr lang="ru-RU" sz="1200" dirty="0" smtClean="0"/>
              <a:t> </a:t>
            </a:r>
            <a:endParaRPr lang="ru-RU" sz="1200" b="1" dirty="0">
              <a:solidFill>
                <a:srgbClr val="00B0F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5" y="2575329"/>
            <a:ext cx="322445" cy="32244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8" y="6506680"/>
            <a:ext cx="322445" cy="322445"/>
          </a:xfrm>
          <a:prstGeom prst="rect">
            <a:avLst/>
          </a:prstGeom>
        </p:spPr>
      </p:pic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5400" y="787670"/>
            <a:ext cx="8933847" cy="2090284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38500" y="3607452"/>
            <a:ext cx="9018872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Данные берутся </a:t>
            </a:r>
            <a:r>
              <a:rPr lang="ru-RU" sz="1200" dirty="0" err="1"/>
              <a:t>рандомно</a:t>
            </a:r>
            <a:r>
              <a:rPr lang="ru-RU" sz="1200" dirty="0"/>
              <a:t> из </a:t>
            </a:r>
            <a:r>
              <a:rPr lang="en-US" sz="1200" dirty="0"/>
              <a:t>excel </a:t>
            </a:r>
            <a:r>
              <a:rPr lang="ru-RU" sz="1200" dirty="0"/>
              <a:t>файла </a:t>
            </a:r>
            <a:r>
              <a:rPr lang="en-US" sz="1200" b="1" dirty="0">
                <a:solidFill>
                  <a:srgbClr val="00B050"/>
                </a:solidFill>
              </a:rPr>
              <a:t>Czech</a:t>
            </a:r>
            <a:r>
              <a:rPr lang="ru-RU" sz="1200" b="1" dirty="0">
                <a:solidFill>
                  <a:srgbClr val="00B050"/>
                </a:solidFill>
              </a:rPr>
              <a:t>_</a:t>
            </a:r>
            <a:r>
              <a:rPr lang="en-US" sz="1200" b="1" dirty="0">
                <a:solidFill>
                  <a:srgbClr val="00B050"/>
                </a:solidFill>
              </a:rPr>
              <a:t>Republic</a:t>
            </a:r>
            <a:r>
              <a:rPr lang="ru-RU" sz="1200" b="1" dirty="0">
                <a:solidFill>
                  <a:srgbClr val="00B050"/>
                </a:solidFill>
              </a:rPr>
              <a:t>_</a:t>
            </a:r>
            <a:r>
              <a:rPr lang="en-US" sz="1200" b="1" dirty="0">
                <a:solidFill>
                  <a:srgbClr val="00B050"/>
                </a:solidFill>
              </a:rPr>
              <a:t>Locations.xlsx</a:t>
            </a:r>
            <a:r>
              <a:rPr lang="ru-RU" sz="1200" dirty="0" smtClean="0"/>
              <a:t>, графа </a:t>
            </a:r>
            <a:r>
              <a:rPr lang="en-US" sz="1200" dirty="0" smtClean="0"/>
              <a:t>“</a:t>
            </a:r>
            <a:r>
              <a:rPr lang="en-US" sz="1200" dirty="0" err="1" smtClean="0"/>
              <a:t>Wrong_Locality</a:t>
            </a:r>
            <a:r>
              <a:rPr lang="en-US" sz="1200" dirty="0" smtClean="0"/>
              <a:t>”</a:t>
            </a:r>
            <a:r>
              <a:rPr lang="ru-RU" sz="1200" dirty="0" smtClean="0"/>
              <a:t> </a:t>
            </a:r>
            <a:r>
              <a:rPr lang="ru-RU" sz="1200" dirty="0"/>
              <a:t>затем вставляются в поля «</a:t>
            </a:r>
            <a:r>
              <a:rPr lang="en-US" sz="1200" dirty="0"/>
              <a:t>Odkud</a:t>
            </a:r>
            <a:r>
              <a:rPr lang="ru-RU" sz="1200" dirty="0"/>
              <a:t>» и «</a:t>
            </a:r>
            <a:r>
              <a:rPr lang="en-US" sz="1200" dirty="0"/>
              <a:t>Kam</a:t>
            </a:r>
            <a:r>
              <a:rPr lang="ru-RU" sz="1200" dirty="0"/>
              <a:t>»</a:t>
            </a:r>
            <a:r>
              <a:rPr lang="en-US" sz="1200" dirty="0"/>
              <a:t>. 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Если </a:t>
            </a:r>
            <a:r>
              <a:rPr lang="ru-RU" sz="1200" dirty="0"/>
              <a:t>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Затем при помощи функции </a:t>
            </a:r>
            <a:r>
              <a:rPr lang="en-US" sz="1200" b="1" dirty="0">
                <a:solidFill>
                  <a:srgbClr val="00B0F0"/>
                </a:solidFill>
              </a:rPr>
              <a:t>random_datetime_generator():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dirty="0"/>
              <a:t>генерируются рандомные время и дата, которые вставляются в соответствующие поля.</a:t>
            </a:r>
            <a:endParaRPr lang="en-US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Затем, для запуска поиска маршрутов кликаем кнопку</a:t>
            </a:r>
            <a:r>
              <a:rPr lang="en-US" sz="1200" dirty="0"/>
              <a:t> "HLEDAT"</a:t>
            </a:r>
            <a:r>
              <a:rPr lang="ru-RU" sz="1200" dirty="0"/>
              <a:t>на </a:t>
            </a:r>
            <a:r>
              <a:rPr lang="ru-RU" sz="1200" dirty="0" smtClean="0"/>
              <a:t>странице</a:t>
            </a:r>
            <a:r>
              <a:rPr lang="en-US" sz="1200" dirty="0" smtClean="0"/>
              <a:t>. </a:t>
            </a:r>
            <a:r>
              <a:rPr lang="ru-RU" sz="1200" dirty="0"/>
              <a:t>Поиск  не должен запуститься, а должно появиться в обоих графах ввода должно быть уведомление, что введены неверные </a:t>
            </a:r>
            <a:r>
              <a:rPr lang="ru-RU" sz="1200" dirty="0" smtClean="0"/>
              <a:t>данные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 </a:t>
            </a:r>
            <a:r>
              <a:rPr lang="ru-RU" sz="1200" dirty="0"/>
              <a:t>кликнуть на иконку "Меню", выбрать иконку "Корзины - очистить форматы", отметить </a:t>
            </a:r>
            <a:r>
              <a:rPr lang="ru-RU" sz="1200" dirty="0" err="1"/>
              <a:t>чекбокс</a:t>
            </a:r>
            <a:r>
              <a:rPr lang="ru-RU" sz="1200" dirty="0"/>
              <a:t> "стереть использованные расписания" и кликнуть кнопку "Удалить отмеченное/</a:t>
            </a:r>
            <a:r>
              <a:rPr lang="ru-RU" sz="1200" dirty="0" err="1"/>
              <a:t>smazat</a:t>
            </a:r>
            <a:r>
              <a:rPr lang="ru-RU" sz="1200" dirty="0"/>
              <a:t> </a:t>
            </a:r>
            <a:r>
              <a:rPr lang="ru-RU" sz="1200" dirty="0" err="1" smtClean="0"/>
              <a:t>oznacene</a:t>
            </a:r>
            <a:r>
              <a:rPr lang="ru-RU" sz="1200" dirty="0" smtClean="0"/>
              <a:t>“</a:t>
            </a:r>
            <a:endParaRPr lang="en-US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Заново запустить тест на количество итераций, указанное в переменной</a:t>
            </a:r>
            <a:r>
              <a:rPr lang="ru-RU" sz="1200" b="1" dirty="0"/>
              <a:t> </a:t>
            </a:r>
            <a:r>
              <a:rPr lang="ru-RU" sz="1200" b="1" dirty="0" err="1"/>
              <a:t>repeat_count</a:t>
            </a:r>
            <a:r>
              <a:rPr lang="ru-RU" sz="1200" b="1" dirty="0"/>
              <a:t> </a:t>
            </a:r>
            <a:r>
              <a:rPr lang="en-US" sz="1200" dirty="0" smtClean="0"/>
              <a:t>	</a:t>
            </a:r>
            <a:endParaRPr lang="ru-RU" sz="1200" dirty="0" smtClean="0"/>
          </a:p>
          <a:p>
            <a:pPr algn="just"/>
            <a:endParaRPr lang="en-US" sz="400" dirty="0"/>
          </a:p>
          <a:p>
            <a:pPr algn="just"/>
            <a:r>
              <a:rPr lang="ru-RU" sz="1200" dirty="0" smtClean="0"/>
              <a:t>Негативный </a:t>
            </a:r>
            <a:r>
              <a:rPr lang="ru-RU" sz="1200" dirty="0"/>
              <a:t>сценарий - Проверить поиск маршрута с заведомо не верными данными, подгружаемыми из графы "</a:t>
            </a:r>
            <a:r>
              <a:rPr lang="ru-RU" sz="1200" dirty="0" err="1"/>
              <a:t>Wrong_Locality</a:t>
            </a:r>
            <a:r>
              <a:rPr lang="ru-RU" sz="1200" dirty="0"/>
              <a:t>" файла "Czech_Republic_Locations.xlsx"</a:t>
            </a:r>
          </a:p>
          <a:p>
            <a:pPr algn="just"/>
            <a:endParaRPr lang="ru-RU" sz="600" dirty="0" smtClean="0"/>
          </a:p>
          <a:p>
            <a:pPr algn="just"/>
            <a:r>
              <a:rPr lang="ru-RU" sz="1200" dirty="0"/>
              <a:t>	</a:t>
            </a:r>
            <a:r>
              <a:rPr lang="en-US" sz="1200" dirty="0" smtClean="0"/>
              <a:t>   </a:t>
            </a:r>
            <a:r>
              <a:rPr lang="ru-RU" sz="1200" dirty="0" smtClean="0"/>
              <a:t>Видео </a:t>
            </a:r>
            <a:r>
              <a:rPr lang="ru-RU" sz="1200" dirty="0"/>
              <a:t>теста доступно по ссылке</a:t>
            </a:r>
            <a:r>
              <a:rPr lang="ru-RU" sz="1200" dirty="0" smtClean="0"/>
              <a:t>:</a:t>
            </a:r>
            <a:r>
              <a:rPr lang="en-US" sz="1200" dirty="0"/>
              <a:t> </a:t>
            </a:r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terabox.com/s/1DtNy0X_PIg4ZSaZQHbD75w</a:t>
            </a:r>
            <a:r>
              <a:rPr lang="en-US" sz="1200" dirty="0" smtClean="0"/>
              <a:t> 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16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846060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/>
              <a:t>Тест </a:t>
            </a:r>
            <a:r>
              <a:rPr lang="ru-RU" sz="2000" dirty="0" smtClean="0"/>
              <a:t>1.</a:t>
            </a:r>
            <a:r>
              <a:rPr lang="en-US" sz="2000" dirty="0" smtClean="0"/>
              <a:t>4.1</a:t>
            </a:r>
            <a:r>
              <a:rPr lang="ru-RU" sz="2000" dirty="0" smtClean="0"/>
              <a:t>. </a:t>
            </a:r>
            <a:r>
              <a:rPr lang="ru-RU" sz="2000" dirty="0"/>
              <a:t>Тестирование добавления построенного маршрута в "Избранное"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858" y="28875"/>
            <a:ext cx="635267" cy="635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0" y="3801981"/>
            <a:ext cx="8835992" cy="65451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Тест 1.</a:t>
            </a:r>
            <a:r>
              <a:rPr lang="en-US" sz="2000" dirty="0" smtClean="0"/>
              <a:t>5</a:t>
            </a:r>
            <a:r>
              <a:rPr lang="ru-RU" sz="2000" dirty="0" smtClean="0"/>
              <a:t>.</a:t>
            </a:r>
            <a:r>
              <a:rPr lang="en-US" sz="2000" dirty="0" smtClean="0"/>
              <a:t>1</a:t>
            </a:r>
            <a:r>
              <a:rPr lang="ru-RU" sz="2000" dirty="0" smtClean="0"/>
              <a:t>.</a:t>
            </a:r>
            <a:r>
              <a:rPr lang="en-US" sz="2000" dirty="0" smtClean="0"/>
              <a:t> </a:t>
            </a:r>
            <a:r>
              <a:rPr lang="ru-RU" sz="2000" dirty="0" smtClean="0"/>
              <a:t>и 1.5.2  </a:t>
            </a:r>
            <a:r>
              <a:rPr lang="ru-RU" sz="2000" dirty="0"/>
              <a:t>Тестирование построения карты </a:t>
            </a:r>
            <a:r>
              <a:rPr lang="ru-RU" sz="2000" dirty="0" smtClean="0"/>
              <a:t>на маршрутах</a:t>
            </a:r>
          </a:p>
          <a:p>
            <a:r>
              <a:rPr lang="ru-RU" sz="2000" dirty="0"/>
              <a:t>	</a:t>
            </a:r>
            <a:r>
              <a:rPr lang="ru-RU" sz="2000" dirty="0" smtClean="0"/>
              <a:t>                   </a:t>
            </a:r>
            <a:r>
              <a:rPr lang="ru-RU" sz="2000" dirty="0"/>
              <a:t>Прага-Брно и </a:t>
            </a:r>
            <a:r>
              <a:rPr lang="ru-RU" sz="2000" dirty="0" err="1"/>
              <a:t>Оломоуц</a:t>
            </a:r>
            <a:r>
              <a:rPr lang="ru-RU" sz="2000" dirty="0"/>
              <a:t>-Брно</a:t>
            </a:r>
            <a:endParaRPr lang="ru-RU" sz="2000" dirty="0" smtClean="0"/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>
            <a:off x="67377" y="4446873"/>
            <a:ext cx="9076623" cy="2411128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6627" y="718271"/>
            <a:ext cx="8835992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Данные берутся </a:t>
            </a:r>
            <a:r>
              <a:rPr lang="ru-RU" sz="1200" dirty="0" err="1"/>
              <a:t>рандомно</a:t>
            </a:r>
            <a:r>
              <a:rPr lang="ru-RU" sz="1200" dirty="0"/>
              <a:t> из </a:t>
            </a:r>
            <a:r>
              <a:rPr lang="en-US" sz="1200" dirty="0"/>
              <a:t>excel </a:t>
            </a:r>
            <a:r>
              <a:rPr lang="ru-RU" sz="1200" dirty="0"/>
              <a:t>файла </a:t>
            </a:r>
            <a:r>
              <a:rPr lang="en-US" sz="1200" b="1" dirty="0">
                <a:solidFill>
                  <a:srgbClr val="00B050"/>
                </a:solidFill>
              </a:rPr>
              <a:t>Czech</a:t>
            </a:r>
            <a:r>
              <a:rPr lang="ru-RU" sz="1200" b="1" dirty="0">
                <a:solidFill>
                  <a:srgbClr val="00B050"/>
                </a:solidFill>
              </a:rPr>
              <a:t>_</a:t>
            </a:r>
            <a:r>
              <a:rPr lang="en-US" sz="1200" b="1" dirty="0">
                <a:solidFill>
                  <a:srgbClr val="00B050"/>
                </a:solidFill>
              </a:rPr>
              <a:t>Republic</a:t>
            </a:r>
            <a:r>
              <a:rPr lang="ru-RU" sz="1200" b="1" dirty="0">
                <a:solidFill>
                  <a:srgbClr val="00B050"/>
                </a:solidFill>
              </a:rPr>
              <a:t>_</a:t>
            </a:r>
            <a:r>
              <a:rPr lang="en-US" sz="1200" b="1" dirty="0">
                <a:solidFill>
                  <a:srgbClr val="00B050"/>
                </a:solidFill>
              </a:rPr>
              <a:t>Locations.xlsx</a:t>
            </a:r>
            <a:r>
              <a:rPr lang="ru-RU" sz="1200" dirty="0"/>
              <a:t>, затем вставляются в поля «</a:t>
            </a:r>
            <a:r>
              <a:rPr lang="en-US" sz="1200" dirty="0"/>
              <a:t>Odkud</a:t>
            </a:r>
            <a:r>
              <a:rPr lang="ru-RU" sz="1200" dirty="0"/>
              <a:t>» и «</a:t>
            </a:r>
            <a:r>
              <a:rPr lang="en-US" sz="1200" dirty="0"/>
              <a:t>Kam</a:t>
            </a:r>
            <a:r>
              <a:rPr lang="ru-RU" sz="1200" dirty="0"/>
              <a:t>»</a:t>
            </a:r>
            <a:r>
              <a:rPr lang="en-US" sz="1200" dirty="0"/>
              <a:t>. </a:t>
            </a:r>
            <a:r>
              <a:rPr lang="ru-RU" sz="1200" dirty="0" smtClean="0"/>
              <a:t>Если </a:t>
            </a:r>
            <a:r>
              <a:rPr lang="ru-RU" sz="1200" dirty="0"/>
              <a:t>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Затем при помощи функции </a:t>
            </a:r>
            <a:r>
              <a:rPr lang="en-US" sz="1200" b="1" dirty="0">
                <a:solidFill>
                  <a:srgbClr val="00B0F0"/>
                </a:solidFill>
              </a:rPr>
              <a:t>random_datetime_generator():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dirty="0"/>
              <a:t>генерируются рандомные время и дата, которые вставляются в соответствующие поля.</a:t>
            </a:r>
            <a:endParaRPr lang="en-US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Затем, для запуска поиска маршрутов кликаем кнопку</a:t>
            </a:r>
            <a:r>
              <a:rPr lang="en-US" sz="1200" dirty="0"/>
              <a:t> "HLEDAT"</a:t>
            </a:r>
            <a:r>
              <a:rPr lang="ru-RU" sz="1200" dirty="0"/>
              <a:t>на странице 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Пролистать страницу до первой иконки "Добавить в Избранное" и кликнуть на </a:t>
            </a:r>
            <a:r>
              <a:rPr lang="ru-RU" sz="1200" dirty="0" smtClean="0"/>
              <a:t>нее</a:t>
            </a:r>
            <a:r>
              <a:rPr lang="en-US" sz="1200" dirty="0" smtClean="0"/>
              <a:t>. </a:t>
            </a:r>
            <a:r>
              <a:rPr lang="ru-RU" sz="1200" dirty="0"/>
              <a:t>Иконка должна стать менее видимой на странице, а на иконке "Избранное" должно появиться число добавленных </a:t>
            </a:r>
            <a:r>
              <a:rPr lang="ru-RU" sz="1200" dirty="0" smtClean="0"/>
              <a:t>записей</a:t>
            </a:r>
            <a:r>
              <a:rPr lang="en-US" sz="1200" dirty="0" smtClean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Затем </a:t>
            </a:r>
            <a:r>
              <a:rPr lang="ru-RU" sz="1200" dirty="0" smtClean="0"/>
              <a:t>пролистать </a:t>
            </a:r>
            <a:r>
              <a:rPr lang="ru-RU" sz="1200" dirty="0"/>
              <a:t>страницу до следующей иконки "Добавить в Избранное" и кликнуть на </a:t>
            </a:r>
            <a:r>
              <a:rPr lang="ru-RU" sz="1200" dirty="0" smtClean="0"/>
              <a:t>нее. Должно произойти то же самой что и в предыдущем шаге.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Когда будет кликнута последняя иконка "Добавить в Избранное" на странице, нужно кликнуть на иконку "</a:t>
            </a:r>
            <a:r>
              <a:rPr lang="ru-RU" sz="1200" dirty="0" smtClean="0"/>
              <a:t>Избранное</a:t>
            </a:r>
            <a:r>
              <a:rPr lang="en-US" sz="1200" dirty="0" smtClean="0"/>
              <a:t>”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Когда откроется страница "Избранное", нужно пролистать страницу вниз до последней </a:t>
            </a:r>
            <a:r>
              <a:rPr lang="ru-RU" sz="1200" dirty="0" smtClean="0"/>
              <a:t>записи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1000" dirty="0"/>
          </a:p>
          <a:p>
            <a:pPr algn="just"/>
            <a:r>
              <a:rPr lang="ru-RU" sz="1200" dirty="0" smtClean="0"/>
              <a:t>	Видео теста доступно по ссылке: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4"/>
              </a:rPr>
              <a:t>https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terabox.com/s/1Eje2TMWeZk8XDqYiLxUjhw</a:t>
            </a:r>
            <a:r>
              <a:rPr lang="en-US" sz="1200" dirty="0" smtClean="0"/>
              <a:t> </a:t>
            </a:r>
            <a:endParaRPr lang="ru-RU" sz="1200" b="1" dirty="0">
              <a:solidFill>
                <a:srgbClr val="00B0F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57" y="3451228"/>
            <a:ext cx="322445" cy="32244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7" y="6506059"/>
            <a:ext cx="322445" cy="322445"/>
          </a:xfrm>
          <a:prstGeom prst="rect">
            <a:avLst/>
          </a:prstGeom>
        </p:spPr>
      </p:pic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5400" y="739543"/>
            <a:ext cx="9001223" cy="3043185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0" y="4457343"/>
            <a:ext cx="9144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Из файла route_data.py в поля "Odkud" и "</a:t>
            </a:r>
            <a:r>
              <a:rPr lang="ru-RU" sz="1200" dirty="0" err="1"/>
              <a:t>Kam</a:t>
            </a:r>
            <a:r>
              <a:rPr lang="ru-RU" sz="1200" dirty="0"/>
              <a:t>" вставляются значения переменных "</a:t>
            </a:r>
            <a:r>
              <a:rPr lang="ru-RU" sz="1200" dirty="0" smtClean="0"/>
              <a:t>address_from_4" </a:t>
            </a:r>
            <a:r>
              <a:rPr lang="ru-RU" sz="1200" dirty="0"/>
              <a:t>и "</a:t>
            </a:r>
            <a:r>
              <a:rPr lang="ru-RU" sz="1200" dirty="0" smtClean="0"/>
              <a:t>address_to_3</a:t>
            </a:r>
            <a:r>
              <a:rPr lang="en-US" sz="1200" dirty="0" smtClean="0"/>
              <a:t>”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 </a:t>
            </a:r>
            <a:r>
              <a:rPr lang="ru-RU" sz="1200" dirty="0"/>
              <a:t>при помощи функции </a:t>
            </a:r>
            <a:r>
              <a:rPr lang="en-US" sz="1200" b="1" dirty="0">
                <a:solidFill>
                  <a:srgbClr val="00B0F0"/>
                </a:solidFill>
              </a:rPr>
              <a:t>random_datetime_generator():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dirty="0"/>
              <a:t>генерируются рандомные время и дата, которые вставляются в соответствующие поля.</a:t>
            </a:r>
            <a:endParaRPr lang="en-US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Затем, для запуска поиска маршрутов кликаем кнопку</a:t>
            </a:r>
            <a:r>
              <a:rPr lang="en-US" sz="1200" dirty="0"/>
              <a:t> "HLEDAT"</a:t>
            </a:r>
            <a:r>
              <a:rPr lang="ru-RU" sz="1200" dirty="0"/>
              <a:t>на </a:t>
            </a:r>
            <a:r>
              <a:rPr lang="ru-RU" sz="1200" dirty="0" smtClean="0"/>
              <a:t>странице, должны появиться маршруты.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Пролистать страницу до первой иконки "Карты/</a:t>
            </a:r>
            <a:r>
              <a:rPr lang="ru-RU" sz="1200" dirty="0" err="1"/>
              <a:t>Zobrazit</a:t>
            </a:r>
            <a:r>
              <a:rPr lang="ru-RU" sz="1200" dirty="0"/>
              <a:t> </a:t>
            </a:r>
            <a:r>
              <a:rPr lang="ru-RU" sz="1200" dirty="0" err="1"/>
              <a:t>na</a:t>
            </a:r>
            <a:r>
              <a:rPr lang="ru-RU" sz="1200" dirty="0"/>
              <a:t> </a:t>
            </a:r>
            <a:r>
              <a:rPr lang="ru-RU" sz="1200" dirty="0" err="1"/>
              <a:t>mape</a:t>
            </a:r>
            <a:r>
              <a:rPr lang="ru-RU" sz="1200" dirty="0"/>
              <a:t>" и кликнуть на </a:t>
            </a:r>
            <a:r>
              <a:rPr lang="ru-RU" sz="1200" dirty="0" smtClean="0"/>
              <a:t>нее, затем на следующую и так до конца списка. Когда </a:t>
            </a:r>
            <a:r>
              <a:rPr lang="ru-RU" sz="1200" dirty="0"/>
              <a:t>будет закрыта последняя иконка "Карты/</a:t>
            </a:r>
            <a:r>
              <a:rPr lang="ru-RU" sz="1200" dirty="0" err="1"/>
              <a:t>Zobrazit</a:t>
            </a:r>
            <a:r>
              <a:rPr lang="ru-RU" sz="1200" dirty="0"/>
              <a:t> </a:t>
            </a:r>
            <a:r>
              <a:rPr lang="ru-RU" sz="1200" dirty="0" err="1"/>
              <a:t>na</a:t>
            </a:r>
            <a:r>
              <a:rPr lang="ru-RU" sz="1200" dirty="0"/>
              <a:t> </a:t>
            </a:r>
            <a:r>
              <a:rPr lang="ru-RU" sz="1200" dirty="0" err="1"/>
              <a:t>mape"завершить</a:t>
            </a:r>
            <a:r>
              <a:rPr lang="ru-RU" sz="1200" dirty="0"/>
              <a:t> тест и вывести отчет о количестве открытых карт</a:t>
            </a:r>
            <a:r>
              <a:rPr lang="en-US" sz="1200" dirty="0" smtClean="0"/>
              <a:t>	</a:t>
            </a:r>
            <a:endParaRPr lang="ru-RU" sz="1200" dirty="0" smtClean="0"/>
          </a:p>
          <a:p>
            <a:pPr algn="just"/>
            <a:endParaRPr lang="en-US" sz="400" dirty="0"/>
          </a:p>
          <a:p>
            <a:pPr algn="just"/>
            <a:r>
              <a:rPr lang="ru-RU" sz="1200" dirty="0"/>
              <a:t>Позитивный сценарий  - Тестирование построения карты на маршруте </a:t>
            </a:r>
            <a:r>
              <a:rPr lang="ru-RU" sz="1200" dirty="0" err="1"/>
              <a:t>Оломоуц</a:t>
            </a:r>
            <a:r>
              <a:rPr lang="ru-RU" sz="1200" dirty="0"/>
              <a:t>-Брно. Нужен для постоянного </a:t>
            </a:r>
            <a:r>
              <a:rPr lang="ru-RU" sz="1200" dirty="0" err="1"/>
              <a:t>воспроизведления</a:t>
            </a:r>
            <a:r>
              <a:rPr lang="ru-RU" sz="1200" dirty="0"/>
              <a:t> бага на карте </a:t>
            </a:r>
            <a:r>
              <a:rPr lang="ru-RU" sz="1200" dirty="0" smtClean="0"/>
              <a:t>!!!</a:t>
            </a:r>
            <a:endParaRPr lang="ru-RU" sz="600" dirty="0"/>
          </a:p>
          <a:p>
            <a:pPr algn="just"/>
            <a:endParaRPr lang="ru-RU" sz="300" dirty="0" smtClean="0"/>
          </a:p>
          <a:p>
            <a:pPr algn="just"/>
            <a:r>
              <a:rPr lang="ru-RU" sz="1200" dirty="0" smtClean="0"/>
              <a:t> </a:t>
            </a:r>
            <a:r>
              <a:rPr lang="en-US" sz="1200" dirty="0" smtClean="0"/>
              <a:t> </a:t>
            </a:r>
            <a:r>
              <a:rPr lang="ru-RU" sz="1200" dirty="0" smtClean="0"/>
              <a:t>     Видео </a:t>
            </a:r>
            <a:r>
              <a:rPr lang="ru-RU" sz="1200" dirty="0"/>
              <a:t>по </a:t>
            </a:r>
            <a:r>
              <a:rPr lang="ru-RU" sz="1200" dirty="0" smtClean="0"/>
              <a:t>ссылкам: </a:t>
            </a:r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terabox.com/s/14ZzkgBcoSdFJE1FqE53LJg</a:t>
            </a:r>
            <a:r>
              <a:rPr lang="ru-RU" sz="1200" dirty="0" smtClean="0"/>
              <a:t> и </a:t>
            </a:r>
            <a:r>
              <a:rPr lang="en-US" sz="1200" dirty="0">
                <a:hlinkClick r:id="rId7"/>
              </a:rPr>
              <a:t>https://</a:t>
            </a:r>
            <a:r>
              <a:rPr lang="en-US" sz="1200" dirty="0" smtClean="0">
                <a:hlinkClick r:id="rId7"/>
              </a:rPr>
              <a:t>terabox.com/s/1aEa_oCP-NEbDy8iYh-fj-Q</a:t>
            </a:r>
            <a:r>
              <a:rPr lang="ru-RU" sz="1200" dirty="0" smtClean="0"/>
              <a:t> </a:t>
            </a:r>
            <a:endParaRPr lang="ru-RU" sz="1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67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846060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/>
              <a:t>Тест </a:t>
            </a:r>
            <a:r>
              <a:rPr lang="ru-RU" sz="2000" dirty="0" smtClean="0"/>
              <a:t>1.5.</a:t>
            </a:r>
            <a:r>
              <a:rPr lang="en-US" sz="2000" dirty="0" smtClean="0"/>
              <a:t>3</a:t>
            </a:r>
            <a:r>
              <a:rPr lang="ru-RU" sz="2000" dirty="0"/>
              <a:t>. Тестирование построения карты с использованием </a:t>
            </a:r>
            <a:r>
              <a:rPr lang="ru-RU" sz="2000" dirty="0" smtClean="0"/>
              <a:t>	   	 рандомных </a:t>
            </a:r>
            <a:r>
              <a:rPr lang="ru-RU" sz="2000" dirty="0"/>
              <a:t>данных  из файла "Czech_Republic_Locations.xlsx"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03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96" y="4834574"/>
            <a:ext cx="322445" cy="32244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74289" y="1057843"/>
            <a:ext cx="8812395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Данные берутся </a:t>
            </a:r>
            <a:r>
              <a:rPr lang="ru-RU" sz="1400" dirty="0" err="1"/>
              <a:t>рандомно</a:t>
            </a:r>
            <a:r>
              <a:rPr lang="ru-RU" sz="1400" dirty="0"/>
              <a:t> из </a:t>
            </a:r>
            <a:r>
              <a:rPr lang="en-US" sz="1400" dirty="0"/>
              <a:t>excel </a:t>
            </a:r>
            <a:r>
              <a:rPr lang="ru-RU" sz="1400" dirty="0"/>
              <a:t>файла </a:t>
            </a:r>
            <a:r>
              <a:rPr lang="en-US" sz="1400" b="1" dirty="0">
                <a:solidFill>
                  <a:srgbClr val="00B050"/>
                </a:solidFill>
              </a:rPr>
              <a:t>Czech</a:t>
            </a:r>
            <a:r>
              <a:rPr lang="ru-RU" sz="1400" b="1" dirty="0">
                <a:solidFill>
                  <a:srgbClr val="00B050"/>
                </a:solidFill>
              </a:rPr>
              <a:t>_</a:t>
            </a:r>
            <a:r>
              <a:rPr lang="en-US" sz="1400" b="1" dirty="0">
                <a:solidFill>
                  <a:srgbClr val="00B050"/>
                </a:solidFill>
              </a:rPr>
              <a:t>Republic</a:t>
            </a:r>
            <a:r>
              <a:rPr lang="ru-RU" sz="1400" b="1" dirty="0">
                <a:solidFill>
                  <a:srgbClr val="00B050"/>
                </a:solidFill>
              </a:rPr>
              <a:t>_</a:t>
            </a:r>
            <a:r>
              <a:rPr lang="en-US" sz="1400" b="1" dirty="0">
                <a:solidFill>
                  <a:srgbClr val="00B050"/>
                </a:solidFill>
              </a:rPr>
              <a:t>Locations.xlsx</a:t>
            </a:r>
            <a:r>
              <a:rPr lang="ru-RU" sz="1400" dirty="0" smtClean="0"/>
              <a:t>, графа </a:t>
            </a:r>
            <a:r>
              <a:rPr lang="en-US" sz="1400" dirty="0" smtClean="0"/>
              <a:t>“Locality”</a:t>
            </a:r>
            <a:r>
              <a:rPr lang="ru-RU" sz="1400" dirty="0" smtClean="0"/>
              <a:t> </a:t>
            </a:r>
            <a:r>
              <a:rPr lang="ru-RU" sz="1400" dirty="0"/>
              <a:t>затем вставляются в поля «</a:t>
            </a:r>
            <a:r>
              <a:rPr lang="en-US" sz="1400" dirty="0"/>
              <a:t>Odkud</a:t>
            </a:r>
            <a:r>
              <a:rPr lang="ru-RU" sz="1400" dirty="0"/>
              <a:t>» и «</a:t>
            </a:r>
            <a:r>
              <a:rPr lang="en-US" sz="1400" dirty="0"/>
              <a:t>Kam</a:t>
            </a:r>
            <a:r>
              <a:rPr lang="ru-RU" sz="1400" dirty="0"/>
              <a:t>»</a:t>
            </a:r>
            <a:r>
              <a:rPr lang="en-US" sz="1400" dirty="0"/>
              <a:t>. </a:t>
            </a:r>
            <a:endParaRPr lang="en-US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Если </a:t>
            </a:r>
            <a:r>
              <a:rPr lang="ru-RU" sz="1400" dirty="0"/>
              <a:t>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Затем </a:t>
            </a:r>
            <a:r>
              <a:rPr lang="ru-RU" sz="1400" dirty="0"/>
              <a:t>при помощи функции </a:t>
            </a:r>
            <a:r>
              <a:rPr lang="en-US" sz="1400" b="1" dirty="0">
                <a:solidFill>
                  <a:srgbClr val="00B0F0"/>
                </a:solidFill>
              </a:rPr>
              <a:t>random_datetime_generator():</a:t>
            </a:r>
            <a:r>
              <a:rPr lang="ru-RU" sz="1400" b="1" dirty="0">
                <a:solidFill>
                  <a:srgbClr val="00B0F0"/>
                </a:solidFill>
              </a:rPr>
              <a:t> </a:t>
            </a:r>
            <a:r>
              <a:rPr lang="ru-RU" sz="1400" dirty="0"/>
              <a:t>генерируются рандомные время и дата, которые вставляются в соответствующие поля.</a:t>
            </a:r>
            <a:endParaRPr lang="en-US" sz="14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Для </a:t>
            </a:r>
            <a:r>
              <a:rPr lang="ru-RU" sz="1400" dirty="0"/>
              <a:t>запуска поиска маршрутов кликаем кнопку</a:t>
            </a:r>
            <a:r>
              <a:rPr lang="en-US" sz="1400" dirty="0"/>
              <a:t> "</a:t>
            </a:r>
            <a:r>
              <a:rPr lang="en-US" sz="1400" dirty="0" smtClean="0"/>
              <a:t>HLEDAT«</a:t>
            </a:r>
            <a:r>
              <a:rPr lang="ru-RU" sz="1400" dirty="0" smtClean="0"/>
              <a:t> на </a:t>
            </a:r>
            <a:r>
              <a:rPr lang="ru-RU" sz="1400" dirty="0"/>
              <a:t>странице, должны появиться маршруты.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Пролистать </a:t>
            </a:r>
            <a:r>
              <a:rPr lang="ru-RU" sz="1400" dirty="0"/>
              <a:t>страницу до первой иконки "Карты/</a:t>
            </a:r>
            <a:r>
              <a:rPr lang="ru-RU" sz="1400" dirty="0" err="1"/>
              <a:t>Zobrazit</a:t>
            </a:r>
            <a:r>
              <a:rPr lang="ru-RU" sz="1400" dirty="0"/>
              <a:t> </a:t>
            </a:r>
            <a:r>
              <a:rPr lang="ru-RU" sz="1400" dirty="0" err="1"/>
              <a:t>na</a:t>
            </a:r>
            <a:r>
              <a:rPr lang="ru-RU" sz="1400" dirty="0"/>
              <a:t> </a:t>
            </a:r>
            <a:r>
              <a:rPr lang="ru-RU" sz="1400" dirty="0" err="1"/>
              <a:t>mape</a:t>
            </a:r>
            <a:r>
              <a:rPr lang="ru-RU" sz="1400" dirty="0"/>
              <a:t>" и кликнуть на нее, затем на следующую и так до конца списка. Когда будет закрыта последняя иконка "Карты/</a:t>
            </a:r>
            <a:r>
              <a:rPr lang="ru-RU" sz="1400" dirty="0" err="1"/>
              <a:t>Zobrazit</a:t>
            </a:r>
            <a:r>
              <a:rPr lang="ru-RU" sz="1400" dirty="0"/>
              <a:t> </a:t>
            </a:r>
            <a:r>
              <a:rPr lang="ru-RU" sz="1400" dirty="0" err="1"/>
              <a:t>na</a:t>
            </a:r>
            <a:r>
              <a:rPr lang="ru-RU" sz="1400" dirty="0"/>
              <a:t> </a:t>
            </a:r>
            <a:r>
              <a:rPr lang="ru-RU" sz="1400" dirty="0" err="1" smtClean="0"/>
              <a:t>mape</a:t>
            </a:r>
            <a:r>
              <a:rPr lang="ru-RU" sz="1400" dirty="0" smtClean="0"/>
              <a:t>«, завершить </a:t>
            </a:r>
            <a:r>
              <a:rPr lang="ru-RU" sz="1400" dirty="0"/>
              <a:t>тест и вывести отчет о количестве открытых </a:t>
            </a:r>
            <a:r>
              <a:rPr lang="ru-RU" sz="1400" dirty="0" smtClean="0"/>
              <a:t>карт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500" dirty="0"/>
          </a:p>
          <a:p>
            <a:pPr algn="just"/>
            <a:r>
              <a:rPr lang="ru-RU" sz="1400" dirty="0"/>
              <a:t>Позитивный сценарий - Проверить правильность построения карты с использованием рандомных данных  из файла "</a:t>
            </a:r>
            <a:r>
              <a:rPr lang="ru-RU" sz="1400" dirty="0" smtClean="0"/>
              <a:t>Czech_Republic_Locations.xlsx«</a:t>
            </a:r>
          </a:p>
          <a:p>
            <a:pPr algn="just"/>
            <a:endParaRPr lang="ru-RU" sz="700" dirty="0" smtClean="0"/>
          </a:p>
          <a:p>
            <a:pPr algn="just"/>
            <a:r>
              <a:rPr lang="ru-RU" sz="1400" dirty="0"/>
              <a:t>	</a:t>
            </a:r>
            <a:r>
              <a:rPr lang="en-US" sz="1400" dirty="0" smtClean="0"/>
              <a:t>   </a:t>
            </a:r>
            <a:endParaRPr lang="ru-RU" sz="1400" dirty="0" smtClean="0"/>
          </a:p>
          <a:p>
            <a:pPr algn="just"/>
            <a:r>
              <a:rPr lang="ru-RU" sz="1400" dirty="0" smtClean="0"/>
              <a:t>	Видео </a:t>
            </a:r>
            <a:r>
              <a:rPr lang="ru-RU" sz="1400" dirty="0"/>
              <a:t>теста доступно по ссылке</a:t>
            </a:r>
            <a:r>
              <a:rPr lang="ru-RU" sz="1400" dirty="0" smtClean="0"/>
              <a:t>: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terabox.com/s/1KAYLX_G3EjzVlWgQu6CItw</a:t>
            </a:r>
            <a:r>
              <a:rPr lang="ru-RU" sz="1400" dirty="0" smtClean="0"/>
              <a:t> </a:t>
            </a:r>
            <a:endParaRPr lang="ru-RU" sz="1400" b="1" dirty="0">
              <a:solidFill>
                <a:srgbClr val="00B0F0"/>
              </a:solidFill>
            </a:endParaRPr>
          </a:p>
        </p:txBody>
      </p:sp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105878" y="883298"/>
            <a:ext cx="8910304" cy="429447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888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846060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/>
              <a:t>Тест </a:t>
            </a:r>
            <a:r>
              <a:rPr lang="ru-RU" sz="2000" dirty="0" smtClean="0"/>
              <a:t>1.5.</a:t>
            </a:r>
            <a:r>
              <a:rPr lang="ru-RU" sz="2000" dirty="0"/>
              <a:t>4. Тестирование построения карты и проверка функционала </a:t>
            </a:r>
            <a:r>
              <a:rPr lang="ru-RU" sz="2000" dirty="0" smtClean="0"/>
              <a:t>	       работы </a:t>
            </a:r>
            <a:r>
              <a:rPr lang="ru-RU" sz="2000" dirty="0"/>
              <a:t>приближения и отдаления (</a:t>
            </a:r>
            <a:r>
              <a:rPr lang="ru-RU" sz="2000" dirty="0" err="1"/>
              <a:t>zoom</a:t>
            </a:r>
            <a:r>
              <a:rPr lang="ru-RU" sz="2000" dirty="0"/>
              <a:t> </a:t>
            </a:r>
            <a:r>
              <a:rPr lang="ru-RU" sz="2000" dirty="0" err="1"/>
              <a:t>in</a:t>
            </a:r>
            <a:r>
              <a:rPr lang="ru-RU" sz="2000" dirty="0"/>
              <a:t>, </a:t>
            </a:r>
            <a:r>
              <a:rPr lang="ru-RU" sz="2000" dirty="0" err="1"/>
              <a:t>zoom</a:t>
            </a:r>
            <a:r>
              <a:rPr lang="ru-RU" sz="2000" dirty="0"/>
              <a:t> </a:t>
            </a:r>
            <a:r>
              <a:rPr lang="ru-RU" sz="2000" dirty="0" err="1"/>
              <a:t>out</a:t>
            </a:r>
            <a:r>
              <a:rPr lang="ru-RU" sz="2000" dirty="0"/>
              <a:t>)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03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29" y="5473671"/>
            <a:ext cx="322445" cy="32244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23347" y="941512"/>
            <a:ext cx="8812395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Данные берутся </a:t>
            </a:r>
            <a:r>
              <a:rPr lang="ru-RU" sz="1400" dirty="0" err="1"/>
              <a:t>рандомно</a:t>
            </a:r>
            <a:r>
              <a:rPr lang="ru-RU" sz="1400" dirty="0"/>
              <a:t> из </a:t>
            </a:r>
            <a:r>
              <a:rPr lang="en-US" sz="1400" dirty="0"/>
              <a:t>excel </a:t>
            </a:r>
            <a:r>
              <a:rPr lang="ru-RU" sz="1400" dirty="0"/>
              <a:t>файла </a:t>
            </a:r>
            <a:r>
              <a:rPr lang="en-US" sz="1400" b="1" dirty="0">
                <a:solidFill>
                  <a:srgbClr val="00B050"/>
                </a:solidFill>
              </a:rPr>
              <a:t>Czech</a:t>
            </a:r>
            <a:r>
              <a:rPr lang="ru-RU" sz="1400" b="1" dirty="0">
                <a:solidFill>
                  <a:srgbClr val="00B050"/>
                </a:solidFill>
              </a:rPr>
              <a:t>_</a:t>
            </a:r>
            <a:r>
              <a:rPr lang="en-US" sz="1400" b="1" dirty="0">
                <a:solidFill>
                  <a:srgbClr val="00B050"/>
                </a:solidFill>
              </a:rPr>
              <a:t>Republic</a:t>
            </a:r>
            <a:r>
              <a:rPr lang="ru-RU" sz="1400" b="1" dirty="0">
                <a:solidFill>
                  <a:srgbClr val="00B050"/>
                </a:solidFill>
              </a:rPr>
              <a:t>_</a:t>
            </a:r>
            <a:r>
              <a:rPr lang="en-US" sz="1400" b="1" dirty="0">
                <a:solidFill>
                  <a:srgbClr val="00B050"/>
                </a:solidFill>
              </a:rPr>
              <a:t>Locations.xlsx</a:t>
            </a:r>
            <a:r>
              <a:rPr lang="ru-RU" sz="1400" dirty="0" smtClean="0"/>
              <a:t>, графа </a:t>
            </a:r>
            <a:r>
              <a:rPr lang="en-US" sz="1400" dirty="0" smtClean="0"/>
              <a:t>“Locality”</a:t>
            </a:r>
            <a:r>
              <a:rPr lang="ru-RU" sz="1400" dirty="0" smtClean="0"/>
              <a:t> </a:t>
            </a:r>
            <a:r>
              <a:rPr lang="ru-RU" sz="1400" dirty="0"/>
              <a:t>затем вставляются в поля «</a:t>
            </a:r>
            <a:r>
              <a:rPr lang="en-US" sz="1400" dirty="0"/>
              <a:t>Odkud</a:t>
            </a:r>
            <a:r>
              <a:rPr lang="ru-RU" sz="1400" dirty="0"/>
              <a:t>» и «</a:t>
            </a:r>
            <a:r>
              <a:rPr lang="en-US" sz="1400" dirty="0"/>
              <a:t>Kam</a:t>
            </a:r>
            <a:r>
              <a:rPr lang="ru-RU" sz="1400" dirty="0"/>
              <a:t>»</a:t>
            </a:r>
            <a:r>
              <a:rPr lang="en-US" sz="1400" dirty="0"/>
              <a:t>. </a:t>
            </a:r>
            <a:endParaRPr lang="en-US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Если </a:t>
            </a:r>
            <a:r>
              <a:rPr lang="ru-RU" sz="1400" dirty="0"/>
              <a:t>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Затем </a:t>
            </a:r>
            <a:r>
              <a:rPr lang="ru-RU" sz="1400" dirty="0"/>
              <a:t>при помощи функции </a:t>
            </a:r>
            <a:r>
              <a:rPr lang="en-US" sz="1400" b="1" dirty="0">
                <a:solidFill>
                  <a:srgbClr val="00B0F0"/>
                </a:solidFill>
              </a:rPr>
              <a:t>random_datetime_generator():</a:t>
            </a:r>
            <a:r>
              <a:rPr lang="ru-RU" sz="1400" b="1" dirty="0">
                <a:solidFill>
                  <a:srgbClr val="00B0F0"/>
                </a:solidFill>
              </a:rPr>
              <a:t> </a:t>
            </a:r>
            <a:r>
              <a:rPr lang="ru-RU" sz="1400" dirty="0"/>
              <a:t>генерируются рандомные время и дата, которые вставляются в соответствующие поля.</a:t>
            </a:r>
            <a:endParaRPr lang="en-US" sz="14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Для </a:t>
            </a:r>
            <a:r>
              <a:rPr lang="ru-RU" sz="1400" dirty="0"/>
              <a:t>запуска поиска маршрутов кликаем кнопку</a:t>
            </a:r>
            <a:r>
              <a:rPr lang="en-US" sz="1400" dirty="0"/>
              <a:t> "</a:t>
            </a:r>
            <a:r>
              <a:rPr lang="en-US" sz="1400" dirty="0" smtClean="0"/>
              <a:t>HLEDAT«</a:t>
            </a:r>
            <a:r>
              <a:rPr lang="ru-RU" sz="1400" dirty="0" smtClean="0"/>
              <a:t> на </a:t>
            </a:r>
            <a:r>
              <a:rPr lang="ru-RU" sz="1400" dirty="0"/>
              <a:t>странице, должны появиться маршруты.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Пролистать </a:t>
            </a:r>
            <a:r>
              <a:rPr lang="ru-RU" sz="1400" dirty="0"/>
              <a:t>страницу до первой иконки "Карты/</a:t>
            </a:r>
            <a:r>
              <a:rPr lang="ru-RU" sz="1400" dirty="0" err="1"/>
              <a:t>Zobrazit</a:t>
            </a:r>
            <a:r>
              <a:rPr lang="ru-RU" sz="1400" dirty="0"/>
              <a:t> </a:t>
            </a:r>
            <a:r>
              <a:rPr lang="ru-RU" sz="1400" dirty="0" err="1"/>
              <a:t>na</a:t>
            </a:r>
            <a:r>
              <a:rPr lang="ru-RU" sz="1400" dirty="0"/>
              <a:t> </a:t>
            </a:r>
            <a:r>
              <a:rPr lang="ru-RU" sz="1400" dirty="0" err="1"/>
              <a:t>mape</a:t>
            </a:r>
            <a:r>
              <a:rPr lang="ru-RU" sz="1400" dirty="0"/>
              <a:t>" и кликнуть на нее</a:t>
            </a:r>
            <a:r>
              <a:rPr lang="ru-RU" sz="1400" dirty="0" smtClean="0"/>
              <a:t>,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Приблизить </a:t>
            </a:r>
            <a:r>
              <a:rPr lang="ru-RU" sz="1400" dirty="0"/>
              <a:t>карты с тройным увеличением, </a:t>
            </a:r>
            <a:r>
              <a:rPr lang="ru-RU" sz="1400" dirty="0" smtClean="0"/>
              <a:t>отдалить  </a:t>
            </a:r>
            <a:r>
              <a:rPr lang="ru-RU" sz="1400" dirty="0"/>
              <a:t>карты тройным </a:t>
            </a:r>
            <a:r>
              <a:rPr lang="ru-RU" sz="1400" dirty="0" smtClean="0"/>
              <a:t>уменьшением, кликнуть </a:t>
            </a:r>
            <a:r>
              <a:rPr lang="ru-RU" sz="1400" dirty="0"/>
              <a:t>на иконку "Х" в правом верхнем углу </a:t>
            </a:r>
            <a:r>
              <a:rPr lang="ru-RU" sz="1400" dirty="0" smtClean="0"/>
              <a:t>карты.</a:t>
            </a:r>
            <a:endParaRPr lang="ru-RU" sz="14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Затем кликнуть </a:t>
            </a:r>
            <a:r>
              <a:rPr lang="ru-RU" sz="1400" dirty="0"/>
              <a:t>на </a:t>
            </a:r>
            <a:r>
              <a:rPr lang="ru-RU" sz="1400" dirty="0" smtClean="0"/>
              <a:t>следующую, приблизить </a:t>
            </a:r>
            <a:r>
              <a:rPr lang="ru-RU" sz="1400" dirty="0"/>
              <a:t>карты с тройным </a:t>
            </a:r>
            <a:r>
              <a:rPr lang="ru-RU" sz="1400" dirty="0" smtClean="0"/>
              <a:t>увеличением, </a:t>
            </a:r>
            <a:r>
              <a:rPr lang="ru-RU" sz="1400" dirty="0"/>
              <a:t>отдалить  карты тройным уменьшением, кликнуть на иконку "Х" в правом верхнем углу </a:t>
            </a:r>
            <a:r>
              <a:rPr lang="ru-RU" sz="1400" dirty="0" smtClean="0"/>
              <a:t>карты </a:t>
            </a:r>
            <a:r>
              <a:rPr lang="ru-RU" sz="1400" dirty="0"/>
              <a:t>и так до конца </a:t>
            </a:r>
            <a:r>
              <a:rPr lang="ru-RU" sz="1400" dirty="0" smtClean="0"/>
              <a:t>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Когда </a:t>
            </a:r>
            <a:r>
              <a:rPr lang="ru-RU" sz="1400" dirty="0"/>
              <a:t>будет закрыта последняя иконка "Карты/</a:t>
            </a:r>
            <a:r>
              <a:rPr lang="ru-RU" sz="1400" dirty="0" err="1"/>
              <a:t>Zobrazit</a:t>
            </a:r>
            <a:r>
              <a:rPr lang="ru-RU" sz="1400" dirty="0"/>
              <a:t> </a:t>
            </a:r>
            <a:r>
              <a:rPr lang="ru-RU" sz="1400" dirty="0" err="1"/>
              <a:t>na</a:t>
            </a:r>
            <a:r>
              <a:rPr lang="ru-RU" sz="1400" dirty="0"/>
              <a:t> </a:t>
            </a:r>
            <a:r>
              <a:rPr lang="ru-RU" sz="1400" dirty="0" err="1" smtClean="0"/>
              <a:t>mape</a:t>
            </a:r>
            <a:r>
              <a:rPr lang="ru-RU" sz="1400" dirty="0" smtClean="0"/>
              <a:t>«, завершить </a:t>
            </a:r>
            <a:r>
              <a:rPr lang="ru-RU" sz="1400" dirty="0"/>
              <a:t>тест и вывести отчет о количестве открытых </a:t>
            </a:r>
            <a:r>
              <a:rPr lang="ru-RU" sz="1400" dirty="0" smtClean="0"/>
              <a:t>карт.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500" dirty="0"/>
          </a:p>
          <a:p>
            <a:pPr algn="just"/>
            <a:r>
              <a:rPr lang="ru-RU" sz="1400" dirty="0"/>
              <a:t>Позитивный сценарий - Проверить правильность построения карты и проверить функционал работы приближения и отдаления (</a:t>
            </a:r>
            <a:r>
              <a:rPr lang="ru-RU" sz="1400" dirty="0" err="1"/>
              <a:t>zoom</a:t>
            </a:r>
            <a:r>
              <a:rPr lang="ru-RU" sz="1400" dirty="0"/>
              <a:t> </a:t>
            </a:r>
            <a:r>
              <a:rPr lang="ru-RU" sz="1400" dirty="0" err="1"/>
              <a:t>in</a:t>
            </a:r>
            <a:r>
              <a:rPr lang="ru-RU" sz="1400" dirty="0"/>
              <a:t>, </a:t>
            </a:r>
            <a:r>
              <a:rPr lang="ru-RU" sz="1400" dirty="0" err="1"/>
              <a:t>zoom</a:t>
            </a:r>
            <a:r>
              <a:rPr lang="ru-RU" sz="1400" dirty="0"/>
              <a:t> </a:t>
            </a:r>
            <a:r>
              <a:rPr lang="ru-RU" sz="1400" dirty="0" err="1"/>
              <a:t>out</a:t>
            </a:r>
            <a:r>
              <a:rPr lang="ru-RU" sz="1400" dirty="0"/>
              <a:t>)</a:t>
            </a:r>
            <a:endParaRPr lang="ru-RU" sz="700" dirty="0" smtClean="0"/>
          </a:p>
          <a:p>
            <a:pPr algn="just"/>
            <a:r>
              <a:rPr lang="ru-RU" sz="1400" dirty="0"/>
              <a:t>	</a:t>
            </a:r>
            <a:r>
              <a:rPr lang="en-US" sz="1400" dirty="0" smtClean="0"/>
              <a:t>   </a:t>
            </a:r>
            <a:endParaRPr lang="ru-RU" sz="1400" dirty="0" smtClean="0"/>
          </a:p>
          <a:p>
            <a:pPr algn="just"/>
            <a:r>
              <a:rPr lang="ru-RU" sz="1400" dirty="0" smtClean="0"/>
              <a:t>	Видео </a:t>
            </a:r>
            <a:r>
              <a:rPr lang="ru-RU" sz="1400" dirty="0"/>
              <a:t>теста доступно по ссылке</a:t>
            </a:r>
            <a:r>
              <a:rPr lang="ru-RU" sz="1400" dirty="0" smtClean="0"/>
              <a:t>: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terabox.com/s/1IYGTeEncJjmwSCIkuO4B2w</a:t>
            </a:r>
            <a:r>
              <a:rPr lang="ru-RU" sz="1400" dirty="0" smtClean="0"/>
              <a:t> </a:t>
            </a:r>
            <a:endParaRPr lang="ru-RU" sz="1400" b="1" dirty="0">
              <a:solidFill>
                <a:srgbClr val="00B0F0"/>
              </a:solidFill>
            </a:endParaRPr>
          </a:p>
        </p:txBody>
      </p:sp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105878" y="883298"/>
            <a:ext cx="8910304" cy="5825510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262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846060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/>
              <a:t>Тест </a:t>
            </a:r>
            <a:r>
              <a:rPr lang="ru-RU" sz="2000" dirty="0" smtClean="0"/>
              <a:t>1.5.5</a:t>
            </a:r>
            <a:r>
              <a:rPr lang="ru-RU" sz="2000" dirty="0"/>
              <a:t>. Тестирование построения карты и проверка функционала </a:t>
            </a:r>
            <a:r>
              <a:rPr lang="ru-RU" sz="2000" dirty="0" smtClean="0"/>
              <a:t>   	      отображения </a:t>
            </a:r>
            <a:r>
              <a:rPr lang="ru-RU" sz="2000" dirty="0"/>
              <a:t>остановок на построенном маршруте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03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72" y="6073542"/>
            <a:ext cx="322445" cy="32244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84847" y="893386"/>
            <a:ext cx="8812395" cy="552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Данные берутся </a:t>
            </a:r>
            <a:r>
              <a:rPr lang="ru-RU" sz="1400" dirty="0" err="1"/>
              <a:t>рандомно</a:t>
            </a:r>
            <a:r>
              <a:rPr lang="ru-RU" sz="1400" dirty="0"/>
              <a:t> из </a:t>
            </a:r>
            <a:r>
              <a:rPr lang="en-US" sz="1400" dirty="0"/>
              <a:t>excel </a:t>
            </a:r>
            <a:r>
              <a:rPr lang="ru-RU" sz="1400" dirty="0"/>
              <a:t>файла </a:t>
            </a:r>
            <a:r>
              <a:rPr lang="en-US" sz="1400" b="1" dirty="0">
                <a:solidFill>
                  <a:srgbClr val="00B050"/>
                </a:solidFill>
              </a:rPr>
              <a:t>Czech</a:t>
            </a:r>
            <a:r>
              <a:rPr lang="ru-RU" sz="1400" b="1" dirty="0">
                <a:solidFill>
                  <a:srgbClr val="00B050"/>
                </a:solidFill>
              </a:rPr>
              <a:t>_</a:t>
            </a:r>
            <a:r>
              <a:rPr lang="en-US" sz="1400" b="1" dirty="0">
                <a:solidFill>
                  <a:srgbClr val="00B050"/>
                </a:solidFill>
              </a:rPr>
              <a:t>Republic</a:t>
            </a:r>
            <a:r>
              <a:rPr lang="ru-RU" sz="1400" b="1" dirty="0">
                <a:solidFill>
                  <a:srgbClr val="00B050"/>
                </a:solidFill>
              </a:rPr>
              <a:t>_</a:t>
            </a:r>
            <a:r>
              <a:rPr lang="en-US" sz="1400" b="1" dirty="0">
                <a:solidFill>
                  <a:srgbClr val="00B050"/>
                </a:solidFill>
              </a:rPr>
              <a:t>Locations.xlsx</a:t>
            </a:r>
            <a:r>
              <a:rPr lang="ru-RU" sz="1400" dirty="0" smtClean="0"/>
              <a:t>, графа </a:t>
            </a:r>
            <a:r>
              <a:rPr lang="en-US" sz="1400" dirty="0" smtClean="0"/>
              <a:t>“Locality”</a:t>
            </a:r>
            <a:r>
              <a:rPr lang="ru-RU" sz="1400" dirty="0" smtClean="0"/>
              <a:t> </a:t>
            </a:r>
            <a:r>
              <a:rPr lang="ru-RU" sz="1400" dirty="0"/>
              <a:t>затем вставляются в поля «</a:t>
            </a:r>
            <a:r>
              <a:rPr lang="en-US" sz="1400" dirty="0"/>
              <a:t>Odkud</a:t>
            </a:r>
            <a:r>
              <a:rPr lang="ru-RU" sz="1400" dirty="0"/>
              <a:t>» и «</a:t>
            </a:r>
            <a:r>
              <a:rPr lang="en-US" sz="1400" dirty="0"/>
              <a:t>Kam</a:t>
            </a:r>
            <a:r>
              <a:rPr lang="ru-RU" sz="1400" dirty="0"/>
              <a:t>»</a:t>
            </a:r>
            <a:r>
              <a:rPr lang="en-US" sz="1400" dirty="0"/>
              <a:t>. </a:t>
            </a:r>
            <a:endParaRPr lang="en-US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Если </a:t>
            </a:r>
            <a:r>
              <a:rPr lang="ru-RU" sz="1400" dirty="0"/>
              <a:t>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Затем </a:t>
            </a:r>
            <a:r>
              <a:rPr lang="ru-RU" sz="1400" dirty="0"/>
              <a:t>при помощи функции </a:t>
            </a:r>
            <a:r>
              <a:rPr lang="en-US" sz="1400" b="1" dirty="0">
                <a:solidFill>
                  <a:srgbClr val="00B0F0"/>
                </a:solidFill>
              </a:rPr>
              <a:t>random_datetime_generator():</a:t>
            </a:r>
            <a:r>
              <a:rPr lang="ru-RU" sz="1400" b="1" dirty="0">
                <a:solidFill>
                  <a:srgbClr val="00B0F0"/>
                </a:solidFill>
              </a:rPr>
              <a:t> </a:t>
            </a:r>
            <a:r>
              <a:rPr lang="ru-RU" sz="1400" dirty="0"/>
              <a:t>генерируются рандомные время и дата, которые вставляются в соответствующие поля.</a:t>
            </a:r>
            <a:endParaRPr lang="en-US" sz="14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Для </a:t>
            </a:r>
            <a:r>
              <a:rPr lang="ru-RU" sz="1400" dirty="0"/>
              <a:t>запуска поиска маршрутов кликаем кнопку</a:t>
            </a:r>
            <a:r>
              <a:rPr lang="en-US" sz="1400" dirty="0"/>
              <a:t> "</a:t>
            </a:r>
            <a:r>
              <a:rPr lang="en-US" sz="1400" dirty="0" smtClean="0"/>
              <a:t>HLEDAT«</a:t>
            </a:r>
            <a:r>
              <a:rPr lang="ru-RU" sz="1400" dirty="0" smtClean="0"/>
              <a:t> на </a:t>
            </a:r>
            <a:r>
              <a:rPr lang="ru-RU" sz="1400" dirty="0"/>
              <a:t>странице, должны появиться маршруты.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Пролистать </a:t>
            </a:r>
            <a:r>
              <a:rPr lang="ru-RU" sz="1400" dirty="0"/>
              <a:t>страницу до первой иконки "Карты/</a:t>
            </a:r>
            <a:r>
              <a:rPr lang="ru-RU" sz="1400" dirty="0" err="1"/>
              <a:t>Zobrazit</a:t>
            </a:r>
            <a:r>
              <a:rPr lang="ru-RU" sz="1400" dirty="0"/>
              <a:t> </a:t>
            </a:r>
            <a:r>
              <a:rPr lang="ru-RU" sz="1400" dirty="0" err="1"/>
              <a:t>na</a:t>
            </a:r>
            <a:r>
              <a:rPr lang="ru-RU" sz="1400" dirty="0"/>
              <a:t> </a:t>
            </a:r>
            <a:r>
              <a:rPr lang="ru-RU" sz="1400" dirty="0" err="1"/>
              <a:t>mape</a:t>
            </a:r>
            <a:r>
              <a:rPr lang="ru-RU" sz="1400" dirty="0"/>
              <a:t>" и кликнуть на нее</a:t>
            </a:r>
            <a:r>
              <a:rPr lang="ru-RU" sz="1400" dirty="0" smtClean="0"/>
              <a:t>,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 Навести курсор на каждую остановку, отображенную на карте в виде круглой точки, </a:t>
            </a:r>
            <a:r>
              <a:rPr lang="ru-RU" sz="1400" dirty="0" smtClean="0"/>
              <a:t>должно откроется </a:t>
            </a:r>
            <a:r>
              <a:rPr lang="ru-RU" sz="1400" dirty="0"/>
              <a:t>информационное окно на каждой остановке с информацией о ее </a:t>
            </a:r>
            <a:r>
              <a:rPr lang="ru-RU" sz="1400" dirty="0" smtClean="0"/>
              <a:t>названии.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</a:t>
            </a:r>
            <a:r>
              <a:rPr lang="ru-RU" sz="1400" dirty="0"/>
              <a:t>Когда будет достигнута последняя остановка на карте, кликнуть на иконку "Х" в правом верхнем углу </a:t>
            </a:r>
            <a:r>
              <a:rPr lang="ru-RU" sz="1400" dirty="0" smtClean="0"/>
              <a:t>карты.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Затем кликнуть </a:t>
            </a:r>
            <a:r>
              <a:rPr lang="ru-RU" sz="1400" dirty="0"/>
              <a:t>на </a:t>
            </a:r>
            <a:r>
              <a:rPr lang="ru-RU" sz="1400" dirty="0" smtClean="0"/>
              <a:t>следующую карту на следующем маршруте, навести </a:t>
            </a:r>
            <a:r>
              <a:rPr lang="ru-RU" sz="1400" dirty="0"/>
              <a:t>курсор на каждую остановку, отображенную на карте в виде круглой точки, должно откроется информационное окно на каждой остановке с информацией о ее </a:t>
            </a:r>
            <a:r>
              <a:rPr lang="ru-RU" sz="1400" dirty="0" smtClean="0"/>
              <a:t>названии и </a:t>
            </a:r>
            <a:r>
              <a:rPr lang="ru-RU" sz="1400" dirty="0"/>
              <a:t>так до конца </a:t>
            </a:r>
            <a:r>
              <a:rPr lang="ru-RU" sz="1400" dirty="0" smtClean="0"/>
              <a:t>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 Когда будет закрыта последняя иконка "Карты/</a:t>
            </a:r>
            <a:r>
              <a:rPr lang="ru-RU" sz="1400" dirty="0" err="1"/>
              <a:t>Zobrazit</a:t>
            </a:r>
            <a:r>
              <a:rPr lang="ru-RU" sz="1400" dirty="0"/>
              <a:t> </a:t>
            </a:r>
            <a:r>
              <a:rPr lang="ru-RU" sz="1400" dirty="0" err="1"/>
              <a:t>na</a:t>
            </a:r>
            <a:r>
              <a:rPr lang="ru-RU" sz="1400" dirty="0"/>
              <a:t> </a:t>
            </a:r>
            <a:r>
              <a:rPr lang="ru-RU" sz="1400" dirty="0" err="1" smtClean="0"/>
              <a:t>mape</a:t>
            </a:r>
            <a:r>
              <a:rPr lang="ru-RU" sz="1400" dirty="0" smtClean="0"/>
              <a:t>«, завершить </a:t>
            </a:r>
            <a:r>
              <a:rPr lang="ru-RU" sz="1400" dirty="0"/>
              <a:t>тест и вывести отчет о количестве открытых карт и </a:t>
            </a:r>
            <a:r>
              <a:rPr lang="ru-RU" sz="1400" dirty="0" smtClean="0"/>
              <a:t>остановок.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500" dirty="0"/>
          </a:p>
          <a:p>
            <a:pPr algn="just"/>
            <a:r>
              <a:rPr lang="ru-RU" sz="1400" dirty="0"/>
              <a:t>Позитивный сценарий - Проверить правильность построения карты и проверить функционал отображения остановок на построенном </a:t>
            </a:r>
            <a:r>
              <a:rPr lang="ru-RU" sz="1400" dirty="0" smtClean="0"/>
              <a:t>маршруте</a:t>
            </a:r>
          </a:p>
          <a:p>
            <a:pPr algn="just"/>
            <a:r>
              <a:rPr lang="ru-RU" sz="1400" dirty="0"/>
              <a:t>	</a:t>
            </a:r>
            <a:r>
              <a:rPr lang="en-US" sz="1400" dirty="0" smtClean="0"/>
              <a:t>   </a:t>
            </a:r>
            <a:endParaRPr lang="ru-RU" sz="1400" dirty="0" smtClean="0"/>
          </a:p>
          <a:p>
            <a:pPr algn="just"/>
            <a:r>
              <a:rPr lang="ru-RU" sz="1400" dirty="0" smtClean="0"/>
              <a:t>	Видео </a:t>
            </a:r>
            <a:r>
              <a:rPr lang="ru-RU" sz="1400" dirty="0"/>
              <a:t>теста доступно по ссылке</a:t>
            </a:r>
            <a:r>
              <a:rPr lang="ru-RU" sz="1400" dirty="0" smtClean="0"/>
              <a:t>: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terabox.com/s/1FgyEC4wbDNV-f76NWFlziQ</a:t>
            </a:r>
            <a:r>
              <a:rPr lang="ru-RU" sz="1400" dirty="0" smtClean="0"/>
              <a:t> </a:t>
            </a:r>
            <a:endParaRPr lang="ru-RU" sz="1400" b="1" dirty="0">
              <a:solidFill>
                <a:srgbClr val="00B0F0"/>
              </a:solidFill>
            </a:endParaRPr>
          </a:p>
        </p:txBody>
      </p:sp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105878" y="883298"/>
            <a:ext cx="8910304" cy="5825510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542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846060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/>
              <a:t>Тест </a:t>
            </a:r>
            <a:r>
              <a:rPr lang="ru-RU" sz="2000" dirty="0" smtClean="0"/>
              <a:t>2.1.1.   Тестирование авторизации / </a:t>
            </a:r>
            <a:r>
              <a:rPr lang="en-US" sz="2000" dirty="0" smtClean="0"/>
              <a:t>Penetration test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en-US" sz="2000" dirty="0" smtClean="0"/>
              <a:t>	       </a:t>
            </a:r>
            <a:r>
              <a:rPr lang="ru-RU" sz="2000" dirty="0" smtClean="0"/>
              <a:t> </a:t>
            </a:r>
            <a:r>
              <a:rPr lang="ru-RU" sz="2000" dirty="0"/>
              <a:t>(позитивный и негативный сценарии)</a:t>
            </a:r>
            <a:r>
              <a:rPr lang="ru-RU" sz="2000" dirty="0" smtClean="0"/>
              <a:t>	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03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45" y="6504270"/>
            <a:ext cx="322445" cy="32244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27095" y="787509"/>
            <a:ext cx="8882151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Открыть страницу </a:t>
            </a:r>
            <a:r>
              <a:rPr lang="en-US" sz="1400" dirty="0">
                <a:hlinkClick r:id="rId5"/>
              </a:rPr>
              <a:t>https://idos.cz</a:t>
            </a:r>
            <a:r>
              <a:rPr lang="en-US" sz="1400" dirty="0" smtClean="0">
                <a:hlinkClick r:id="rId5"/>
              </a:rPr>
              <a:t>/</a:t>
            </a:r>
            <a:endParaRPr lang="en-US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Отключить </a:t>
            </a:r>
            <a:r>
              <a:rPr lang="ru-RU" sz="1400" dirty="0" err="1"/>
              <a:t>кукис</a:t>
            </a:r>
            <a:r>
              <a:rPr lang="ru-RU" sz="1400" dirty="0"/>
              <a:t> кликом на кнопку "</a:t>
            </a:r>
            <a:r>
              <a:rPr lang="ru-RU" sz="1400" dirty="0" err="1" smtClean="0"/>
              <a:t>Souhlasim</a:t>
            </a:r>
            <a:r>
              <a:rPr lang="ru-RU" sz="1400" dirty="0" smtClean="0"/>
              <a:t>“</a:t>
            </a:r>
            <a:endParaRPr lang="en-US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Кликнуть на иконку "</a:t>
            </a:r>
            <a:r>
              <a:rPr lang="ru-RU" sz="1400" dirty="0" err="1"/>
              <a:t>Prihlasit</a:t>
            </a:r>
            <a:r>
              <a:rPr lang="ru-RU" sz="1400" dirty="0"/>
              <a:t>" в виде </a:t>
            </a:r>
            <a:r>
              <a:rPr lang="ru-RU" sz="1400" dirty="0" smtClean="0"/>
              <a:t>человечка</a:t>
            </a:r>
            <a:r>
              <a:rPr lang="ru-RU" sz="1400" dirty="0"/>
              <a:t>, </a:t>
            </a:r>
            <a:r>
              <a:rPr lang="ru-RU" sz="1400" dirty="0" smtClean="0"/>
              <a:t>должно </a:t>
            </a:r>
            <a:r>
              <a:rPr lang="ru-RU" sz="1400" dirty="0"/>
              <a:t>открыться окно "</a:t>
            </a:r>
            <a:r>
              <a:rPr lang="ru-RU" sz="1400" dirty="0" err="1"/>
              <a:t>Prihlaseni</a:t>
            </a:r>
            <a:r>
              <a:rPr lang="ru-RU" sz="1400" dirty="0"/>
              <a:t>" с полями для ввода логина и пароля </a:t>
            </a:r>
            <a:endParaRPr lang="en-US" sz="14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При </a:t>
            </a:r>
            <a:r>
              <a:rPr lang="ru-RU" sz="1400" dirty="0"/>
              <a:t>помощи функции </a:t>
            </a:r>
            <a:r>
              <a:rPr lang="ru-RU" sz="1400" dirty="0" err="1"/>
              <a:t>login_test</a:t>
            </a:r>
            <a:r>
              <a:rPr lang="ru-RU" sz="1400" dirty="0"/>
              <a:t>  в поле "логин" вставить рандомные данные - </a:t>
            </a:r>
            <a:r>
              <a:rPr lang="ru-RU" sz="1400" dirty="0" smtClean="0"/>
              <a:t>в </a:t>
            </a:r>
            <a:r>
              <a:rPr lang="ru-RU" sz="1400" dirty="0"/>
              <a:t>поле "</a:t>
            </a:r>
            <a:r>
              <a:rPr lang="ru-RU" sz="1400" dirty="0" err="1"/>
              <a:t>логин"должны</a:t>
            </a:r>
            <a:r>
              <a:rPr lang="ru-RU" sz="1400" dirty="0"/>
              <a:t> отобразиться рандомные символы.</a:t>
            </a:r>
            <a:endParaRPr lang="ru-RU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Перевести курсор  в поле "</a:t>
            </a:r>
            <a:r>
              <a:rPr lang="ru-RU" sz="1400" dirty="0" smtClean="0"/>
              <a:t>пароль</a:t>
            </a:r>
            <a:r>
              <a:rPr lang="en-US" sz="1400" dirty="0" smtClean="0"/>
              <a:t>”</a:t>
            </a:r>
            <a:r>
              <a:rPr lang="ru-RU" sz="1400" dirty="0" smtClean="0"/>
              <a:t> </a:t>
            </a:r>
            <a:r>
              <a:rPr lang="ru-RU" sz="1400" dirty="0"/>
              <a:t>- </a:t>
            </a:r>
            <a:r>
              <a:rPr lang="ru-RU" sz="1400" dirty="0" smtClean="0"/>
              <a:t>в </a:t>
            </a:r>
            <a:r>
              <a:rPr lang="ru-RU" sz="1400" dirty="0"/>
              <a:t>поле "логин" должно отобразиться запрещающее предупреждение: "E-</a:t>
            </a:r>
            <a:r>
              <a:rPr lang="ru-RU" sz="1400" dirty="0" err="1"/>
              <a:t>mailova</a:t>
            </a:r>
            <a:r>
              <a:rPr lang="ru-RU" sz="1400" dirty="0"/>
              <a:t> </a:t>
            </a:r>
            <a:r>
              <a:rPr lang="ru-RU" sz="1400" dirty="0" err="1"/>
              <a:t>adresa</a:t>
            </a:r>
            <a:r>
              <a:rPr lang="ru-RU" sz="1400" dirty="0"/>
              <a:t> </a:t>
            </a:r>
            <a:r>
              <a:rPr lang="ru-RU" sz="1400" dirty="0" err="1"/>
              <a:t>ma</a:t>
            </a:r>
            <a:r>
              <a:rPr lang="ru-RU" sz="1400" dirty="0"/>
              <a:t> </a:t>
            </a:r>
            <a:r>
              <a:rPr lang="ru-RU" sz="1400" dirty="0" err="1"/>
              <a:t>chybny</a:t>
            </a:r>
            <a:r>
              <a:rPr lang="ru-RU" sz="1400" dirty="0"/>
              <a:t> </a:t>
            </a:r>
            <a:r>
              <a:rPr lang="ru-RU" sz="1400" dirty="0" err="1" smtClean="0"/>
              <a:t>format</a:t>
            </a:r>
            <a:r>
              <a:rPr lang="ru-RU" sz="1400" dirty="0" smtClean="0"/>
              <a:t>«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При помощи функции </a:t>
            </a:r>
            <a:r>
              <a:rPr lang="ru-RU" sz="1400" dirty="0" err="1"/>
              <a:t>login_test</a:t>
            </a:r>
            <a:r>
              <a:rPr lang="ru-RU" sz="1400" dirty="0"/>
              <a:t>  в поле "пароль" вставить рандомные данные - В поле "пароль" должны отобразиться </a:t>
            </a:r>
            <a:r>
              <a:rPr lang="ru-RU" sz="1400" dirty="0" err="1"/>
              <a:t>зашифроованные</a:t>
            </a:r>
            <a:r>
              <a:rPr lang="ru-RU" sz="1400" dirty="0"/>
              <a:t> рандомные символы в виде "звездочек</a:t>
            </a:r>
            <a:r>
              <a:rPr lang="ru-RU" sz="1400" dirty="0" smtClean="0"/>
              <a:t>".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В поле "пароль" кликнуть на иконку в виде "глаза« - </a:t>
            </a:r>
            <a:r>
              <a:rPr lang="ru-RU" sz="1400" dirty="0" smtClean="0"/>
              <a:t>в </a:t>
            </a:r>
            <a:r>
              <a:rPr lang="ru-RU" sz="1400" dirty="0"/>
              <a:t>поле "пароль" должны отобразиться введенные рандомные символы</a:t>
            </a:r>
            <a:r>
              <a:rPr lang="ru-RU" sz="1400" dirty="0" smtClean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Кликнуть кнопку "PRIHLASIT SE" на странице - </a:t>
            </a:r>
            <a:r>
              <a:rPr lang="ru-RU" sz="1400" dirty="0" smtClean="0"/>
              <a:t>кнопка </a:t>
            </a:r>
            <a:r>
              <a:rPr lang="ru-RU" sz="1400" dirty="0"/>
              <a:t>"PRIHLASIT SE" должна визуально "</a:t>
            </a:r>
            <a:r>
              <a:rPr lang="ru-RU" sz="1400" dirty="0" err="1"/>
              <a:t>кликнуться</a:t>
            </a:r>
            <a:r>
              <a:rPr lang="ru-RU" sz="1400" dirty="0"/>
              <a:t>", но вход НЕ должен быть </a:t>
            </a:r>
            <a:r>
              <a:rPr lang="ru-RU" sz="1400" dirty="0" smtClean="0"/>
              <a:t>осуществлен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Повторить ввод рандомных  данных  и клик на иконку "глаза" и кнопку "PRIHLASIT SE" количество раз, указанных в тесте в качестве аргумента для встроенной функции " </a:t>
            </a:r>
            <a:r>
              <a:rPr lang="ru-RU" sz="1400" b="1" dirty="0" err="1"/>
              <a:t>range</a:t>
            </a:r>
            <a:r>
              <a:rPr lang="ru-RU" sz="1400" dirty="0"/>
              <a:t>" в цикле "</a:t>
            </a:r>
            <a:r>
              <a:rPr lang="ru-RU" sz="1400" b="1" dirty="0" err="1"/>
              <a:t>for</a:t>
            </a:r>
            <a:r>
              <a:rPr lang="ru-RU" sz="1400" b="1" dirty="0"/>
              <a:t> </a:t>
            </a:r>
            <a:r>
              <a:rPr lang="ru-RU" sz="1400" b="1" dirty="0" err="1"/>
              <a:t>attempt</a:t>
            </a:r>
            <a:r>
              <a:rPr lang="ru-RU" sz="1400" b="1" dirty="0"/>
              <a:t> </a:t>
            </a:r>
            <a:r>
              <a:rPr lang="ru-RU" sz="1400" b="1" dirty="0" err="1"/>
              <a:t>in</a:t>
            </a:r>
            <a:r>
              <a:rPr lang="ru-RU" sz="1400" b="1" dirty="0"/>
              <a:t> </a:t>
            </a:r>
            <a:r>
              <a:rPr lang="ru-RU" sz="1400" b="1" dirty="0" err="1"/>
              <a:t>range</a:t>
            </a:r>
            <a:r>
              <a:rPr lang="ru-RU" sz="1400" b="1" dirty="0"/>
              <a:t> (X)</a:t>
            </a:r>
            <a:r>
              <a:rPr lang="ru-RU" sz="1400" dirty="0"/>
              <a:t> </a:t>
            </a:r>
            <a:r>
              <a:rPr lang="ru-RU" sz="1400" dirty="0" smtClean="0"/>
              <a:t>«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После ввода рандомных  данных последнее количество раз, указанного  в качестве аргумента для функции " </a:t>
            </a:r>
            <a:r>
              <a:rPr lang="ru-RU" sz="1400" dirty="0" err="1"/>
              <a:t>range</a:t>
            </a:r>
            <a:r>
              <a:rPr lang="ru-RU" sz="1400" dirty="0"/>
              <a:t>", ввести верный логине и пароль из файла route_data.py - </a:t>
            </a:r>
            <a:r>
              <a:rPr lang="ru-RU" sz="1400" dirty="0" smtClean="0"/>
              <a:t>кнопка </a:t>
            </a:r>
            <a:r>
              <a:rPr lang="ru-RU" sz="1400" dirty="0"/>
              <a:t>"PRIHLASIT SE" должна визуально "</a:t>
            </a:r>
            <a:r>
              <a:rPr lang="ru-RU" sz="1400" dirty="0" err="1"/>
              <a:t>кликнуться</a:t>
            </a:r>
            <a:r>
              <a:rPr lang="ru-RU" sz="1400" dirty="0"/>
              <a:t>", вход  в систему должен быть </a:t>
            </a:r>
            <a:r>
              <a:rPr lang="ru-RU" sz="1400" dirty="0" smtClean="0"/>
              <a:t>осуществлен. А на </a:t>
            </a:r>
            <a:r>
              <a:rPr lang="ru-RU" sz="1400" dirty="0"/>
              <a:t>иконке "</a:t>
            </a:r>
            <a:r>
              <a:rPr lang="ru-RU" sz="1400" dirty="0" err="1"/>
              <a:t>Prihlasit</a:t>
            </a:r>
            <a:r>
              <a:rPr lang="ru-RU" sz="1400" dirty="0"/>
              <a:t>" вместо "человечка" должно отобразиться имя </a:t>
            </a:r>
            <a:r>
              <a:rPr lang="ru-RU" sz="1400" dirty="0" smtClean="0"/>
              <a:t>пользователя.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Завершить тест, проверить результаты </a:t>
            </a:r>
            <a:r>
              <a:rPr lang="ru-RU" sz="1400" dirty="0" smtClean="0"/>
              <a:t>теста.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700" dirty="0"/>
          </a:p>
          <a:p>
            <a:pPr algn="just"/>
            <a:r>
              <a:rPr lang="ru-RU" sz="1400" dirty="0"/>
              <a:t>Позитивный и негативный сценарии: Тестирование системы авторизации  - многократный ввод неверных данных, затем ввод верных</a:t>
            </a:r>
            <a:r>
              <a:rPr lang="en-US" sz="1400" dirty="0" smtClean="0"/>
              <a:t>  </a:t>
            </a:r>
            <a:endParaRPr lang="ru-RU" sz="1400" dirty="0" smtClean="0"/>
          </a:p>
          <a:p>
            <a:pPr algn="just"/>
            <a:r>
              <a:rPr lang="en-US" sz="600" dirty="0" smtClean="0"/>
              <a:t> </a:t>
            </a:r>
            <a:endParaRPr lang="ru-RU" sz="600" dirty="0" smtClean="0"/>
          </a:p>
          <a:p>
            <a:pPr algn="just"/>
            <a:r>
              <a:rPr lang="ru-RU" sz="1400" dirty="0" smtClean="0"/>
              <a:t>	Видео </a:t>
            </a:r>
            <a:r>
              <a:rPr lang="ru-RU" sz="1400" dirty="0"/>
              <a:t>теста доступно по ссылке</a:t>
            </a:r>
            <a:r>
              <a:rPr lang="ru-RU" sz="1400" dirty="0" smtClean="0"/>
              <a:t>: </a:t>
            </a:r>
            <a:r>
              <a:rPr lang="en-US" sz="1400" dirty="0">
                <a:hlinkClick r:id="rId6"/>
              </a:rPr>
              <a:t>https://</a:t>
            </a:r>
            <a:r>
              <a:rPr lang="en-US" sz="1400" dirty="0" smtClean="0">
                <a:hlinkClick r:id="rId6"/>
              </a:rPr>
              <a:t>terabox.com/s/1DwQEiNP9QxPHLVQLqosYwg</a:t>
            </a:r>
            <a:r>
              <a:rPr lang="ru-RU" sz="1400" dirty="0" smtClean="0"/>
              <a:t>  </a:t>
            </a:r>
            <a:endParaRPr lang="ru-RU" sz="1400" b="1" dirty="0">
              <a:solidFill>
                <a:srgbClr val="00B0F0"/>
              </a:solidFill>
            </a:endParaRPr>
          </a:p>
        </p:txBody>
      </p:sp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0" y="806294"/>
            <a:ext cx="9016182" cy="6051705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859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869895"/>
            <a:ext cx="7529804" cy="1090788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Тестирование </a:t>
            </a:r>
            <a:r>
              <a:rPr lang="en-US" dirty="0" smtClean="0">
                <a:latin typeface="Arial Rounded MT Bold" panose="020F0704030504030204" pitchFamily="34" charset="0"/>
              </a:rPr>
              <a:t>API </a:t>
            </a:r>
            <a:r>
              <a:rPr lang="ru-RU" dirty="0" smtClean="0"/>
              <a:t>через </a:t>
            </a:r>
            <a:r>
              <a:rPr lang="cs-CZ" dirty="0" smtClean="0">
                <a:latin typeface="Arial Rounded MT Bold" panose="020F0704030504030204" pitchFamily="34" charset="0"/>
              </a:rPr>
              <a:t>Postman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526" y="2869895"/>
            <a:ext cx="1023937" cy="1025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5173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6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091" y="89297"/>
            <a:ext cx="769154" cy="769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211832"/>
              </p:ext>
            </p:extLst>
          </p:nvPr>
        </p:nvGraphicFramePr>
        <p:xfrm>
          <a:off x="78240" y="943275"/>
          <a:ext cx="8982635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402"/>
                <a:gridCol w="7918866"/>
                <a:gridCol w="516367"/>
              </a:tblGrid>
              <a:tr h="352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Введение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6388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 Функциональное тестирование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138262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.1.1.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запущенным клавишей "ENTER" с клавиатуры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.1.2.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запущенный кнопкой "HLEDAT"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.1.3.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с фильтром "По Приезду"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212858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.1.4.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подгружаемыми из файла "Czech_Republic_Locations.xlsx"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.1.5.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маршрута с вводом рандомных данных по первым двум буквам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латинского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алфавита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с фильтром "Только прямые рейсы"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с фильтром "Только прямые рейсы"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запущенным клавишей "ENTER" с клавиатуры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140622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маршрута с неверными данными, запущенный кнопкой "HLEDAT"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подгружаемыми из файла "Czech_Republic_Locations.xlsx"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добавления построенного маршрута в "Избранное"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карты на маршруте Прага-Брно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карты на маршруте Омолоуц-Брно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карты с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использованием рандомных данных  </a:t>
                      </a: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из файла "Czech_Republic_Locations.xlsx"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карты и проверка функционала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работы приближения и отдаления (</a:t>
                      </a:r>
                      <a:r>
                        <a:rPr lang="en-US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cs-CZ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oom</a:t>
                      </a:r>
                      <a:r>
                        <a:rPr lang="en-US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in, zoom out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карты и проверка функционала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отображения остановок на построенном маршруте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Тестирование пользовательского интерфейса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авторизации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(позитивный и негативный сценарии)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правильности отображения сообщений об ошибках и предупреждениях при работе сервиса на сайте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Заголовок 1"/>
          <p:cNvSpPr txBox="1">
            <a:spLocks/>
          </p:cNvSpPr>
          <p:nvPr/>
        </p:nvSpPr>
        <p:spPr>
          <a:xfrm>
            <a:off x="0" y="84002"/>
            <a:ext cx="7281949" cy="83127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СОДЕРЖАНИЕ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210396" cy="666214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ru-RU" dirty="0" smtClean="0"/>
              <a:t>Тестирование </a:t>
            </a:r>
            <a:r>
              <a:rPr lang="en-US" dirty="0" smtClean="0">
                <a:latin typeface="Arial Rounded MT Bold" panose="020F0704030504030204" pitchFamily="34" charset="0"/>
              </a:rPr>
              <a:t>API </a:t>
            </a:r>
            <a:r>
              <a:rPr lang="ru-RU" dirty="0" smtClean="0"/>
              <a:t>через </a:t>
            </a:r>
            <a:r>
              <a:rPr lang="cs-CZ" dirty="0" smtClean="0">
                <a:latin typeface="Arial Rounded MT Bold" panose="020F0704030504030204" pitchFamily="34" charset="0"/>
              </a:rPr>
              <a:t>Postman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339" y="122061"/>
            <a:ext cx="892092" cy="8920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244572" y="895342"/>
            <a:ext cx="8409824" cy="5962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600" b="1" dirty="0">
                <a:latin typeface="+mn-lt"/>
              </a:rPr>
              <a:t>API</a:t>
            </a:r>
            <a:r>
              <a:rPr lang="ru-RU" sz="1600" dirty="0">
                <a:latin typeface="+mn-lt"/>
              </a:rPr>
              <a:t> (</a:t>
            </a:r>
            <a:r>
              <a:rPr lang="ru-RU" sz="1600" dirty="0" err="1">
                <a:latin typeface="+mn-lt"/>
              </a:rPr>
              <a:t>Application</a:t>
            </a:r>
            <a:r>
              <a:rPr lang="ru-RU" sz="1600" dirty="0">
                <a:latin typeface="+mn-lt"/>
              </a:rPr>
              <a:t> </a:t>
            </a:r>
            <a:r>
              <a:rPr lang="ru-RU" sz="1600" dirty="0" err="1">
                <a:latin typeface="+mn-lt"/>
              </a:rPr>
              <a:t>Programming</a:t>
            </a:r>
            <a:r>
              <a:rPr lang="ru-RU" sz="1600" dirty="0">
                <a:latin typeface="+mn-lt"/>
              </a:rPr>
              <a:t> </a:t>
            </a:r>
            <a:r>
              <a:rPr lang="ru-RU" sz="1600" dirty="0" err="1">
                <a:latin typeface="+mn-lt"/>
              </a:rPr>
              <a:t>Interface</a:t>
            </a:r>
            <a:r>
              <a:rPr lang="ru-RU" sz="1600" dirty="0">
                <a:latin typeface="+mn-lt"/>
              </a:rPr>
              <a:t>) - это интерфейс, позволяющий программам взаимодействовать друг с другом, обмениваться данными и предоставлять доступ к своим функциям.</a:t>
            </a:r>
          </a:p>
          <a:p>
            <a:pPr algn="just"/>
            <a:endParaRPr lang="en-US" sz="1600" dirty="0">
              <a:latin typeface="+mn-lt"/>
            </a:endParaRPr>
          </a:p>
          <a:p>
            <a:pPr algn="just"/>
            <a:r>
              <a:rPr lang="ru-RU" sz="1600" dirty="0">
                <a:latin typeface="+mn-lt"/>
              </a:rPr>
              <a:t>Тестирование </a:t>
            </a:r>
            <a:r>
              <a:rPr lang="en-US" sz="1600" dirty="0" smtClean="0">
                <a:latin typeface="+mn-lt"/>
              </a:rPr>
              <a:t>API </a:t>
            </a:r>
            <a:r>
              <a:rPr lang="ru-RU" sz="1600" dirty="0">
                <a:latin typeface="+mn-lt"/>
              </a:rPr>
              <a:t>ресурса </a:t>
            </a:r>
            <a:r>
              <a:rPr lang="en-US" sz="1600" dirty="0">
                <a:latin typeface="+mn-lt"/>
              </a:rPr>
              <a:t> </a:t>
            </a:r>
            <a:r>
              <a:rPr lang="cs-CZ" sz="1600" dirty="0">
                <a:latin typeface="+mn-lt"/>
              </a:rPr>
              <a:t>IDOS.c</a:t>
            </a:r>
            <a:r>
              <a:rPr lang="en-US" sz="1600" dirty="0">
                <a:latin typeface="+mn-lt"/>
              </a:rPr>
              <a:t>z </a:t>
            </a:r>
            <a:r>
              <a:rPr lang="en-US" sz="1600" dirty="0" smtClean="0">
                <a:latin typeface="+mn-lt"/>
              </a:rPr>
              <a:t> </a:t>
            </a:r>
            <a:r>
              <a:rPr lang="ru-RU" sz="1600" dirty="0" smtClean="0">
                <a:latin typeface="+mn-lt"/>
              </a:rPr>
              <a:t>было осуществлено через приложение </a:t>
            </a:r>
            <a:r>
              <a:rPr lang="cs-CZ" sz="1600" dirty="0" smtClean="0">
                <a:latin typeface="+mn-lt"/>
              </a:rPr>
              <a:t>POSTMAN,</a:t>
            </a:r>
            <a:r>
              <a:rPr lang="ru-RU" sz="1600" dirty="0" smtClean="0">
                <a:latin typeface="+mn-lt"/>
              </a:rPr>
              <a:t> хотя есть и другие альтернативы - такие как </a:t>
            </a:r>
            <a:r>
              <a:rPr lang="cs-CZ" sz="1600" dirty="0" smtClean="0">
                <a:latin typeface="+mn-lt"/>
              </a:rPr>
              <a:t>Insomnia, </a:t>
            </a:r>
            <a:r>
              <a:rPr lang="en-US" sz="1600" dirty="0" err="1" smtClean="0">
                <a:latin typeface="+mn-lt"/>
              </a:rPr>
              <a:t>Apidog</a:t>
            </a:r>
            <a:r>
              <a:rPr lang="ru-RU" sz="1600" dirty="0" smtClean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SoapUI</a:t>
            </a:r>
            <a:r>
              <a:rPr lang="en-US" sz="1600" dirty="0">
                <a:latin typeface="+mn-lt"/>
              </a:rPr>
              <a:t> </a:t>
            </a:r>
            <a:r>
              <a:rPr lang="ru-RU" sz="1600" dirty="0" smtClean="0">
                <a:latin typeface="+mn-lt"/>
              </a:rPr>
              <a:t>и другие.</a:t>
            </a:r>
          </a:p>
          <a:p>
            <a:pPr algn="just"/>
            <a:endParaRPr lang="ru-RU" sz="1600" dirty="0" smtClean="0">
              <a:latin typeface="+mn-lt"/>
            </a:endParaRPr>
          </a:p>
          <a:p>
            <a:pPr algn="just"/>
            <a:r>
              <a:rPr lang="ru-RU" sz="1600" dirty="0" smtClean="0">
                <a:latin typeface="+mn-lt"/>
              </a:rPr>
              <a:t>В ходе тестирования были проверены самые необходимые функции, без которых невозможна поездка, а также несколько вспомогательных. Ниже перечень запросов:  </a:t>
            </a:r>
            <a:endParaRPr lang="en-US" sz="1600" dirty="0">
              <a:latin typeface="+mn-lt"/>
            </a:endParaRP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корректность </a:t>
            </a:r>
            <a:r>
              <a:rPr lang="ru-RU" sz="1600" dirty="0">
                <a:ea typeface="+mj-ea"/>
                <a:cs typeface="+mj-cs"/>
              </a:rPr>
              <a:t>ответа на запросы поиска маршрутов, включая </a:t>
            </a:r>
            <a:r>
              <a:rPr lang="ru-RU" sz="1600" dirty="0" smtClean="0">
                <a:ea typeface="+mj-ea"/>
                <a:cs typeface="+mj-cs"/>
              </a:rPr>
              <a:t>названия пунктов отправления и прибытия (для примера </a:t>
            </a:r>
            <a:r>
              <a:rPr lang="ru-RU" sz="1600" dirty="0" smtClean="0"/>
              <a:t>выбраны «Прага» и «Брно»)</a:t>
            </a:r>
            <a:r>
              <a:rPr lang="ru-RU" sz="1600" dirty="0" smtClean="0">
                <a:ea typeface="+mj-ea"/>
                <a:cs typeface="+mj-cs"/>
              </a:rPr>
              <a:t>;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API-запросы </a:t>
            </a:r>
            <a:r>
              <a:rPr lang="ru-RU" sz="1600" dirty="0">
                <a:ea typeface="+mj-ea"/>
                <a:cs typeface="+mj-cs"/>
              </a:rPr>
              <a:t>на обработку </a:t>
            </a:r>
            <a:r>
              <a:rPr lang="ru-RU" sz="1600" dirty="0" smtClean="0">
                <a:ea typeface="+mj-ea"/>
                <a:cs typeface="+mj-cs"/>
              </a:rPr>
              <a:t>маршрутов, выбранных из предустановленных самой системой (выбран пример маршрута «</a:t>
            </a:r>
            <a:r>
              <a:rPr lang="ru-RU" sz="1600" dirty="0" err="1" smtClean="0">
                <a:ea typeface="+mj-ea"/>
                <a:cs typeface="+mj-cs"/>
              </a:rPr>
              <a:t>Плзень</a:t>
            </a:r>
            <a:r>
              <a:rPr lang="ru-RU" sz="1600" dirty="0" smtClean="0">
                <a:ea typeface="+mj-ea"/>
                <a:cs typeface="+mj-cs"/>
              </a:rPr>
              <a:t>-Прага»);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проверка правильности добавления маршрута в «Избранное»; 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проверка добавления маршрута </a:t>
            </a:r>
            <a:r>
              <a:rPr lang="ru-RU" sz="1600" dirty="0">
                <a:ea typeface="+mj-ea"/>
                <a:cs typeface="+mj-cs"/>
              </a:rPr>
              <a:t>в «</a:t>
            </a:r>
            <a:r>
              <a:rPr lang="ru-RU" sz="1600" dirty="0" smtClean="0">
                <a:ea typeface="+mj-ea"/>
                <a:cs typeface="+mj-cs"/>
              </a:rPr>
              <a:t>Избранное» из </a:t>
            </a:r>
            <a:r>
              <a:rPr lang="en-US" sz="1600" dirty="0" smtClean="0">
                <a:ea typeface="+mj-ea"/>
                <a:cs typeface="+mj-cs"/>
              </a:rPr>
              <a:t>Postman</a:t>
            </a:r>
            <a:r>
              <a:rPr lang="ru-RU" sz="1600" dirty="0" smtClean="0">
                <a:ea typeface="+mj-ea"/>
                <a:cs typeface="+mj-cs"/>
              </a:rPr>
              <a:t>;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отображение карты построенного маршрута;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добавление построенного маршрута в корзину для оплаты билетов;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корректность отображения в запросе итоговой суммы к оплате.</a:t>
            </a:r>
          </a:p>
          <a:p>
            <a:pPr lvl="1" algn="just"/>
            <a:endParaRPr lang="ru-RU" sz="1050" dirty="0"/>
          </a:p>
          <a:p>
            <a:pPr marL="0" lvl="1" algn="just"/>
            <a:r>
              <a:rPr lang="ru-RU" sz="1600" dirty="0" smtClean="0">
                <a:ea typeface="+mj-ea"/>
                <a:cs typeface="+mj-cs"/>
              </a:rPr>
              <a:t>Для автоматизации тестирования была создана коллекция </a:t>
            </a:r>
            <a:r>
              <a:rPr lang="ru-RU" sz="1600" b="1" dirty="0" smtClean="0">
                <a:ea typeface="+mj-ea"/>
                <a:cs typeface="+mj-cs"/>
              </a:rPr>
              <a:t>(</a:t>
            </a:r>
            <a:r>
              <a:rPr lang="en-US" sz="1600" b="1" dirty="0" smtClean="0">
                <a:ea typeface="+mj-ea"/>
                <a:cs typeface="+mj-cs"/>
              </a:rPr>
              <a:t>Collection</a:t>
            </a:r>
            <a:r>
              <a:rPr lang="ru-RU" sz="1600" dirty="0" smtClean="0">
                <a:ea typeface="+mj-ea"/>
                <a:cs typeface="+mj-cs"/>
              </a:rPr>
              <a:t>)</a:t>
            </a:r>
            <a:r>
              <a:rPr lang="en-US" sz="1600" dirty="0" smtClean="0">
                <a:ea typeface="+mj-ea"/>
                <a:cs typeface="+mj-cs"/>
              </a:rPr>
              <a:t> </a:t>
            </a:r>
            <a:r>
              <a:rPr lang="ru-RU" sz="1600" dirty="0" smtClean="0">
                <a:ea typeface="+mj-ea"/>
                <a:cs typeface="+mj-cs"/>
              </a:rPr>
              <a:t>и тестовое окружение (</a:t>
            </a:r>
            <a:r>
              <a:rPr lang="en-US" sz="1600" b="1" dirty="0" smtClean="0">
                <a:ea typeface="+mj-ea"/>
                <a:cs typeface="+mj-cs"/>
              </a:rPr>
              <a:t>IDOS </a:t>
            </a:r>
            <a:r>
              <a:rPr lang="en-US" sz="1600" b="1" dirty="0" err="1" smtClean="0">
                <a:ea typeface="+mj-ea"/>
                <a:cs typeface="+mj-cs"/>
              </a:rPr>
              <a:t>enviromnent</a:t>
            </a:r>
            <a:r>
              <a:rPr lang="ru-RU" sz="1600" dirty="0" smtClean="0">
                <a:ea typeface="+mj-ea"/>
                <a:cs typeface="+mj-cs"/>
              </a:rPr>
              <a:t>), сами тесты были запущены при помощи функционала «Запустить Коллекцию/</a:t>
            </a:r>
            <a:r>
              <a:rPr lang="en-US" sz="1600" b="1" dirty="0" smtClean="0">
                <a:ea typeface="+mj-ea"/>
                <a:cs typeface="+mj-cs"/>
              </a:rPr>
              <a:t>Run collection</a:t>
            </a:r>
            <a:r>
              <a:rPr lang="ru-RU" sz="1600" dirty="0" smtClean="0">
                <a:ea typeface="+mj-ea"/>
                <a:cs typeface="+mj-cs"/>
              </a:rPr>
              <a:t>».</a:t>
            </a:r>
          </a:p>
          <a:p>
            <a:pPr marL="0" lvl="1" algn="just"/>
            <a:endParaRPr lang="ru-RU" sz="1100" dirty="0" smtClean="0">
              <a:ea typeface="+mj-ea"/>
              <a:cs typeface="+mj-cs"/>
            </a:endParaRPr>
          </a:p>
          <a:p>
            <a:pPr marL="0" lvl="1" algn="just"/>
            <a:r>
              <a:rPr lang="ru-RU" sz="1600" dirty="0" smtClean="0">
                <a:ea typeface="+mj-ea"/>
                <a:cs typeface="+mj-cs"/>
              </a:rPr>
              <a:t>Полный </a:t>
            </a:r>
            <a:r>
              <a:rPr lang="ru-RU" sz="1600" dirty="0" err="1" smtClean="0">
                <a:ea typeface="+mj-ea"/>
                <a:cs typeface="+mj-cs"/>
              </a:rPr>
              <a:t>видеообзор</a:t>
            </a:r>
            <a:r>
              <a:rPr lang="ru-RU" sz="1600" dirty="0" smtClean="0">
                <a:ea typeface="+mj-ea"/>
                <a:cs typeface="+mj-cs"/>
              </a:rPr>
              <a:t> теста можно просмотреть по ссылке….</a:t>
            </a:r>
          </a:p>
        </p:txBody>
      </p:sp>
    </p:spTree>
    <p:extLst>
      <p:ext uri="{BB962C8B-B14F-4D97-AF65-F5344CB8AC3E}">
        <p14:creationId xmlns:p14="http://schemas.microsoft.com/office/powerpoint/2010/main" val="291150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757962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3.1.1 Корректность </a:t>
            </a:r>
            <a:r>
              <a:rPr lang="ru-RU" sz="2000" dirty="0"/>
              <a:t>ответа на запросы поиска маршрутов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7" y="3584075"/>
            <a:ext cx="6718434" cy="3159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Овал 4"/>
          <p:cNvSpPr/>
          <p:nvPr/>
        </p:nvSpPr>
        <p:spPr>
          <a:xfrm>
            <a:off x="4812631" y="5232400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7" y="977769"/>
            <a:ext cx="6739774" cy="2553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1318" y="2614826"/>
            <a:ext cx="1976521" cy="424707"/>
          </a:xfrm>
          <a:prstGeom prst="rect">
            <a:avLst/>
          </a:prstGeom>
        </p:spPr>
      </p:pic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843562" y="3657600"/>
            <a:ext cx="2165684" cy="3060834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В </a:t>
            </a:r>
            <a:r>
              <a:rPr lang="ru-RU" sz="1200" dirty="0" err="1"/>
              <a:t>П</a:t>
            </a:r>
            <a:r>
              <a:rPr lang="ru-RU" sz="1200" dirty="0" err="1" smtClean="0"/>
              <a:t>остмане</a:t>
            </a:r>
            <a:r>
              <a:rPr lang="ru-RU" sz="1200" dirty="0" smtClean="0"/>
              <a:t> написан скрипт на проверку наличия текста «Прага» и «Брно». Тесты завершены со статусом «200 ОК»</a:t>
            </a:r>
          </a:p>
          <a:p>
            <a:endParaRPr lang="ru-RU" sz="1200" dirty="0" smtClean="0"/>
          </a:p>
          <a:p>
            <a:r>
              <a:rPr lang="ru-RU" sz="1200" dirty="0" smtClean="0"/>
              <a:t>Наличие этих полей во вкладке </a:t>
            </a:r>
            <a:r>
              <a:rPr lang="en-US" sz="1200" dirty="0" smtClean="0"/>
              <a:t>“</a:t>
            </a:r>
            <a:r>
              <a:rPr lang="cs-CZ" sz="1200" dirty="0" smtClean="0"/>
              <a:t>Body</a:t>
            </a:r>
            <a:r>
              <a:rPr lang="en-US" sz="1200" dirty="0" smtClean="0"/>
              <a:t>”</a:t>
            </a:r>
            <a:r>
              <a:rPr lang="ru-RU" sz="1200" dirty="0" smtClean="0"/>
              <a:t>свидетельствует о правильности ответа на запрос</a:t>
            </a:r>
            <a:r>
              <a:rPr lang="ru-RU" sz="1400" dirty="0" smtClean="0"/>
              <a:t>.</a:t>
            </a:r>
          </a:p>
          <a:p>
            <a:endParaRPr lang="en-US" sz="14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6208794"/>
            <a:ext cx="1949914" cy="324986"/>
          </a:xfrm>
          <a:prstGeom prst="rect">
            <a:avLst/>
          </a:prstGeom>
        </p:spPr>
      </p:pic>
      <p:sp>
        <p:nvSpPr>
          <p:cNvPr id="12" name="Овал 11"/>
          <p:cNvSpPr/>
          <p:nvPr/>
        </p:nvSpPr>
        <p:spPr>
          <a:xfrm>
            <a:off x="706296" y="1981200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5235965" y="261620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5193629" y="2269067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688429" y="1964267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6877430" y="982134"/>
            <a:ext cx="2165684" cy="2518968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027333" y="1185333"/>
            <a:ext cx="14901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Запрос с данными в браузере </a:t>
            </a:r>
            <a:r>
              <a:rPr lang="en-US" sz="1200" dirty="0"/>
              <a:t>Google Chrome</a:t>
            </a:r>
            <a:r>
              <a:rPr lang="ru-RU" sz="1200" dirty="0"/>
              <a:t>.</a:t>
            </a:r>
            <a:r>
              <a:rPr lang="cs-CZ" sz="1200" dirty="0"/>
              <a:t> </a:t>
            </a:r>
            <a:endParaRPr lang="ru-RU" sz="1200" dirty="0" smtClean="0"/>
          </a:p>
          <a:p>
            <a:r>
              <a:rPr lang="ru-RU" sz="1200" dirty="0" smtClean="0"/>
              <a:t>Доступен </a:t>
            </a:r>
            <a:r>
              <a:rPr lang="ru-RU" sz="1200" dirty="0"/>
              <a:t>во вкладке </a:t>
            </a:r>
            <a:r>
              <a:rPr lang="cs-CZ" sz="1200" dirty="0"/>
              <a:t>Preview </a:t>
            </a:r>
            <a:r>
              <a:rPr lang="ru-RU" sz="1200" dirty="0" smtClean="0"/>
              <a:t>после клика по ссылке </a:t>
            </a:r>
            <a:r>
              <a:rPr lang="cs-CZ" sz="1200" dirty="0" smtClean="0"/>
              <a:t>spojeni/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074910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6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56" y="914400"/>
            <a:ext cx="4774032" cy="2384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1" y="3407343"/>
            <a:ext cx="6285297" cy="3371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3.</a:t>
            </a:r>
            <a:r>
              <a:rPr lang="en-US" sz="2000" dirty="0" smtClean="0"/>
              <a:t>2</a:t>
            </a:r>
            <a:r>
              <a:rPr lang="ru-RU" sz="2000" dirty="0" smtClean="0"/>
              <a:t>.1. Корректность </a:t>
            </a:r>
            <a:r>
              <a:rPr lang="ru-RU" sz="2000" dirty="0"/>
              <a:t>ответа на </a:t>
            </a:r>
            <a:r>
              <a:rPr lang="ru-RU" sz="2000" dirty="0" smtClean="0"/>
              <a:t>запросы</a:t>
            </a:r>
            <a:r>
              <a:rPr lang="en-US" sz="2000" dirty="0"/>
              <a:t>,</a:t>
            </a:r>
            <a:r>
              <a:rPr lang="ru-RU" sz="2000" dirty="0" smtClean="0"/>
              <a:t> </a:t>
            </a:r>
            <a:r>
              <a:rPr lang="ru-RU" sz="2000" dirty="0"/>
              <a:t>выбранных из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 smtClean="0"/>
              <a:t>   </a:t>
            </a:r>
            <a:r>
              <a:rPr lang="ru-RU" sz="2000" dirty="0" smtClean="0"/>
              <a:t>   предустановленных </a:t>
            </a:r>
            <a:r>
              <a:rPr lang="ru-RU" sz="2000" dirty="0"/>
              <a:t>самой системой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3647975" y="445275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468177" y="3426593"/>
            <a:ext cx="2502569" cy="3301466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Для проверки ответа на запрос, во вкладке </a:t>
            </a:r>
            <a:r>
              <a:rPr lang="en-US" sz="1200" dirty="0" smtClean="0"/>
              <a:t>Body</a:t>
            </a:r>
            <a:r>
              <a:rPr lang="ru-RU" sz="1200" dirty="0" smtClean="0"/>
              <a:t>, раздел </a:t>
            </a:r>
            <a:r>
              <a:rPr lang="en-US" sz="1200" dirty="0" smtClean="0"/>
              <a:t>Pretty,</a:t>
            </a:r>
            <a:r>
              <a:rPr lang="ru-RU" sz="1200" dirty="0" smtClean="0"/>
              <a:t> был выбран формат</a:t>
            </a:r>
            <a:r>
              <a:rPr lang="en-US" sz="1200" dirty="0" err="1" smtClean="0"/>
              <a:t>Json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Через окно поиска найдены данные «</a:t>
            </a:r>
            <a:r>
              <a:rPr lang="ru-RU" sz="1200" dirty="0" err="1" smtClean="0"/>
              <a:t>Плзен</a:t>
            </a:r>
            <a:r>
              <a:rPr lang="ru-RU" sz="1200" dirty="0" smtClean="0"/>
              <a:t>» и «Прага». </a:t>
            </a:r>
          </a:p>
          <a:p>
            <a:r>
              <a:rPr lang="ru-RU" sz="1200" dirty="0" smtClean="0"/>
              <a:t>Наличие этих значений в ключах </a:t>
            </a:r>
            <a:r>
              <a:rPr lang="en-US" sz="1200" b="1" dirty="0"/>
              <a:t>"</a:t>
            </a:r>
            <a:r>
              <a:rPr lang="en-US" sz="1200" b="1" dirty="0" err="1"/>
              <a:t>sFromName</a:t>
            </a:r>
            <a:r>
              <a:rPr lang="en-US" sz="1200" b="1" dirty="0" smtClean="0"/>
              <a:t>":</a:t>
            </a:r>
            <a:r>
              <a:rPr lang="ru-RU" sz="1200" b="1" dirty="0" smtClean="0"/>
              <a:t> </a:t>
            </a:r>
            <a:r>
              <a:rPr lang="ru-RU" sz="1200" dirty="0" smtClean="0"/>
              <a:t>и </a:t>
            </a:r>
            <a:r>
              <a:rPr lang="en-US" sz="1200" b="1" dirty="0"/>
              <a:t>"</a:t>
            </a:r>
            <a:r>
              <a:rPr lang="en-US" sz="1200" b="1" dirty="0" err="1" smtClean="0"/>
              <a:t>sToName</a:t>
            </a:r>
            <a:r>
              <a:rPr lang="en-US" sz="1200" b="1" dirty="0" smtClean="0"/>
              <a:t>": </a:t>
            </a:r>
            <a:r>
              <a:rPr lang="ru-RU" sz="1200" dirty="0" smtClean="0"/>
              <a:t>свидетельствует о правильности ответа на запрос</a:t>
            </a:r>
            <a:r>
              <a:rPr lang="ru-RU" sz="1400" dirty="0" smtClean="0"/>
              <a:t>.</a:t>
            </a:r>
            <a:endParaRPr lang="en-US" sz="1400" dirty="0" smtClean="0"/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2" name="Овал 11"/>
          <p:cNvSpPr/>
          <p:nvPr/>
        </p:nvSpPr>
        <p:spPr>
          <a:xfrm>
            <a:off x="2290813" y="6254818"/>
            <a:ext cx="2531443" cy="232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3657422" y="410811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3093717" y="2445530"/>
            <a:ext cx="746763" cy="268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5111014" y="953258"/>
            <a:ext cx="3402710" cy="230008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5255394" y="1166082"/>
            <a:ext cx="27423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Запрос с данными в браузере </a:t>
            </a:r>
            <a:r>
              <a:rPr lang="en-US" sz="1200" dirty="0"/>
              <a:t>Google Chrome</a:t>
            </a:r>
            <a:r>
              <a:rPr lang="ru-RU" sz="1200" dirty="0"/>
              <a:t>.</a:t>
            </a:r>
            <a:r>
              <a:rPr lang="cs-CZ" sz="1200" dirty="0"/>
              <a:t> </a:t>
            </a:r>
            <a:endParaRPr lang="ru-RU" sz="1200" dirty="0" smtClean="0"/>
          </a:p>
          <a:p>
            <a:r>
              <a:rPr lang="ru-RU" sz="1200" dirty="0" smtClean="0"/>
              <a:t>Запущен по ссылке ниже кнопки поиска «</a:t>
            </a:r>
            <a:r>
              <a:rPr lang="en-US" sz="1200" dirty="0" err="1" smtClean="0"/>
              <a:t>Hledat</a:t>
            </a:r>
            <a:r>
              <a:rPr lang="ru-RU" sz="1200" dirty="0" smtClean="0"/>
              <a:t>»</a:t>
            </a:r>
          </a:p>
          <a:p>
            <a:r>
              <a:rPr lang="ru-RU" sz="1200" dirty="0" smtClean="0"/>
              <a:t>Для запроса скопирована ссылка именем</a:t>
            </a:r>
            <a:r>
              <a:rPr lang="en-US" sz="1200" dirty="0" smtClean="0"/>
              <a:t>/Name: </a:t>
            </a:r>
            <a:r>
              <a:rPr lang="en-US" sz="1200" b="1" dirty="0" err="1" smtClean="0"/>
              <a:t>vysledky</a:t>
            </a:r>
            <a:r>
              <a:rPr lang="cs-CZ" sz="1200" b="1" dirty="0" smtClean="0"/>
              <a:t>/</a:t>
            </a:r>
            <a:endParaRPr lang="ru-RU" sz="1200" b="1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273" y="2390029"/>
            <a:ext cx="1953928" cy="767057"/>
          </a:xfrm>
          <a:prstGeom prst="rect">
            <a:avLst/>
          </a:prstGeom>
        </p:spPr>
      </p:pic>
      <p:sp>
        <p:nvSpPr>
          <p:cNvPr id="14" name="Овал 13"/>
          <p:cNvSpPr/>
          <p:nvPr/>
        </p:nvSpPr>
        <p:spPr>
          <a:xfrm>
            <a:off x="5347630" y="2374945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681" y="5821109"/>
            <a:ext cx="2234784" cy="66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5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6" y="3736342"/>
            <a:ext cx="6169795" cy="305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394" y="2638910"/>
            <a:ext cx="2584559" cy="633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1" y="867842"/>
            <a:ext cx="6025415" cy="2712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0915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3.3.1. Корректность </a:t>
            </a:r>
            <a:r>
              <a:rPr lang="ru-RU" sz="2000" dirty="0"/>
              <a:t>ответа на добавление маршрута </a:t>
            </a:r>
            <a:r>
              <a:rPr lang="ru-RU" sz="2000" dirty="0" smtClean="0"/>
              <a:t>в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	   «Избранное/</a:t>
            </a:r>
            <a:r>
              <a:rPr lang="en-US" sz="2000" b="1" dirty="0" err="1"/>
              <a:t>Moje</a:t>
            </a:r>
            <a:r>
              <a:rPr lang="en-US" sz="2000" b="1" dirty="0"/>
              <a:t> </a:t>
            </a:r>
            <a:r>
              <a:rPr lang="en-US" sz="2000" b="1" dirty="0" err="1"/>
              <a:t>spojení</a:t>
            </a:r>
            <a:r>
              <a:rPr lang="ru-RU" sz="2000" dirty="0"/>
              <a:t>» 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2161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4186991" y="4851135"/>
            <a:ext cx="673768" cy="211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343049" y="3792355"/>
            <a:ext cx="2627698" cy="2935704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Для проверки ответа на запрос, во вкладке </a:t>
            </a:r>
            <a:r>
              <a:rPr lang="en-US" sz="1200" dirty="0" smtClean="0"/>
              <a:t>Body</a:t>
            </a:r>
            <a:r>
              <a:rPr lang="ru-RU" sz="1200" dirty="0" smtClean="0"/>
              <a:t>, раздел </a:t>
            </a:r>
            <a:r>
              <a:rPr lang="en-US" sz="1200" dirty="0" smtClean="0"/>
              <a:t>Pretty,</a:t>
            </a:r>
            <a:r>
              <a:rPr lang="ru-RU" sz="1200" dirty="0" smtClean="0"/>
              <a:t> был выбран формат</a:t>
            </a:r>
            <a:r>
              <a:rPr lang="en-US" sz="1200" dirty="0" err="1" smtClean="0"/>
              <a:t>Json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Значения в ключе </a:t>
            </a:r>
            <a:r>
              <a:rPr lang="en-US" sz="1200" b="1" dirty="0" smtClean="0"/>
              <a:t>"</a:t>
            </a:r>
            <a:r>
              <a:rPr lang="en-US" sz="1200" b="1" dirty="0" err="1" smtClean="0"/>
              <a:t>destHandle</a:t>
            </a:r>
            <a:r>
              <a:rPr lang="en-US" sz="1200" b="1" dirty="0" smtClean="0"/>
              <a:t>"</a:t>
            </a:r>
            <a:r>
              <a:rPr lang="en-US" sz="1200" dirty="0" smtClean="0"/>
              <a:t>:</a:t>
            </a:r>
            <a:r>
              <a:rPr lang="ru-RU" sz="1200" dirty="0" smtClean="0"/>
              <a:t> совпадает со значением </a:t>
            </a:r>
            <a:r>
              <a:rPr lang="en-US" sz="1200" b="1" dirty="0"/>
              <a:t>"</a:t>
            </a:r>
            <a:r>
              <a:rPr lang="en-US" sz="1200" b="1" dirty="0" err="1" smtClean="0"/>
              <a:t>connId</a:t>
            </a:r>
            <a:r>
              <a:rPr lang="en-US" sz="1200" b="1" dirty="0" smtClean="0"/>
              <a:t>«</a:t>
            </a:r>
            <a:r>
              <a:rPr lang="ru-RU" sz="1200" b="1" dirty="0" smtClean="0"/>
              <a:t> </a:t>
            </a:r>
            <a:r>
              <a:rPr lang="ru-RU" sz="1200" dirty="0" smtClean="0"/>
              <a:t>из браузера – </a:t>
            </a:r>
            <a:r>
              <a:rPr lang="en-US" sz="1200" dirty="0" smtClean="0"/>
              <a:t>36582759</a:t>
            </a:r>
            <a:r>
              <a:rPr lang="ru-RU" sz="1200" dirty="0" smtClean="0"/>
              <a:t>.</a:t>
            </a:r>
          </a:p>
          <a:p>
            <a:r>
              <a:rPr lang="ru-RU" sz="1200" b="1" dirty="0" smtClean="0"/>
              <a:t> </a:t>
            </a:r>
            <a:endParaRPr lang="en-US" sz="1200" b="1" dirty="0" smtClean="0"/>
          </a:p>
          <a:p>
            <a:r>
              <a:rPr lang="ru-RU" sz="1200" dirty="0" smtClean="0"/>
              <a:t>Значение</a:t>
            </a:r>
            <a:r>
              <a:rPr lang="en-US" sz="1200" dirty="0" smtClean="0"/>
              <a:t> </a:t>
            </a:r>
            <a:r>
              <a:rPr lang="ru-RU" sz="1200" b="1" dirty="0" smtClean="0"/>
              <a:t>«2» </a:t>
            </a:r>
            <a:r>
              <a:rPr lang="ru-RU" sz="1200" dirty="0"/>
              <a:t>в </a:t>
            </a:r>
            <a:r>
              <a:rPr lang="ru-RU" sz="1200" dirty="0" smtClean="0"/>
              <a:t>ключе </a:t>
            </a:r>
            <a:r>
              <a:rPr lang="en-US" sz="1200" b="1" dirty="0" smtClean="0"/>
              <a:t>"</a:t>
            </a:r>
            <a:r>
              <a:rPr lang="en-US" sz="1200" b="1" dirty="0" err="1" smtClean="0"/>
              <a:t>connCount</a:t>
            </a:r>
            <a:r>
              <a:rPr lang="en-US" sz="1200" b="1" dirty="0"/>
              <a:t>":</a:t>
            </a:r>
            <a:r>
              <a:rPr lang="en-US" sz="1200" dirty="0"/>
              <a:t> </a:t>
            </a:r>
            <a:r>
              <a:rPr lang="ru-RU" sz="1200" dirty="0" smtClean="0"/>
              <a:t>означает порядковый номер маршрута, добавленного в Избранное.</a:t>
            </a:r>
            <a:endParaRPr lang="en-US" sz="1400" dirty="0"/>
          </a:p>
        </p:txBody>
      </p:sp>
      <p:sp>
        <p:nvSpPr>
          <p:cNvPr id="12" name="Овал 11"/>
          <p:cNvSpPr/>
          <p:nvPr/>
        </p:nvSpPr>
        <p:spPr>
          <a:xfrm>
            <a:off x="2531445" y="6391174"/>
            <a:ext cx="1193533" cy="2695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3243536" y="339584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5355654" y="1357875"/>
            <a:ext cx="746763" cy="268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6169795" y="924382"/>
            <a:ext cx="2777066" cy="2636965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314173" y="1137206"/>
            <a:ext cx="253144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Запрос с данными в браузере </a:t>
            </a:r>
            <a:r>
              <a:rPr lang="en-US" sz="1200" dirty="0"/>
              <a:t>Google Chrome</a:t>
            </a:r>
            <a:r>
              <a:rPr lang="ru-RU" sz="1200" dirty="0"/>
              <a:t>.</a:t>
            </a:r>
            <a:r>
              <a:rPr lang="cs-CZ" sz="1200" dirty="0"/>
              <a:t> </a:t>
            </a:r>
            <a:endParaRPr lang="ru-RU" sz="1200" dirty="0" smtClean="0"/>
          </a:p>
          <a:p>
            <a:r>
              <a:rPr lang="ru-RU" sz="1200" dirty="0" smtClean="0"/>
              <a:t>Запущен нажатием на иконку «Портфель».</a:t>
            </a:r>
            <a:endParaRPr lang="en-US" sz="1200" dirty="0" smtClean="0"/>
          </a:p>
          <a:p>
            <a:endParaRPr lang="ru-RU" sz="700" dirty="0" smtClean="0"/>
          </a:p>
          <a:p>
            <a:r>
              <a:rPr lang="ru-RU" sz="1200" dirty="0" smtClean="0"/>
              <a:t>Для запроса скопирована ссылка именем</a:t>
            </a:r>
            <a:r>
              <a:rPr lang="en-US" sz="1200" dirty="0" smtClean="0"/>
              <a:t>/Name: </a:t>
            </a:r>
            <a:r>
              <a:rPr lang="en-US" sz="1200" b="1" dirty="0" err="1"/>
              <a:t>MCAddConnections</a:t>
            </a:r>
            <a:endParaRPr lang="ru-RU" sz="1200" b="1" dirty="0"/>
          </a:p>
        </p:txBody>
      </p:sp>
      <p:sp>
        <p:nvSpPr>
          <p:cNvPr id="14" name="Овал 13"/>
          <p:cNvSpPr/>
          <p:nvPr/>
        </p:nvSpPr>
        <p:spPr>
          <a:xfrm>
            <a:off x="6242779" y="2654078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4888" y="1716890"/>
            <a:ext cx="228632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87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r="14872"/>
          <a:stretch/>
        </p:blipFill>
        <p:spPr>
          <a:xfrm>
            <a:off x="68580" y="929807"/>
            <a:ext cx="6869430" cy="3076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3.3.2. Корректность </a:t>
            </a:r>
            <a:r>
              <a:rPr lang="en-US" sz="2000" dirty="0" smtClean="0"/>
              <a:t>POST </a:t>
            </a:r>
            <a:r>
              <a:rPr lang="ru-RU" sz="2000" dirty="0" smtClean="0"/>
              <a:t>запроса на добавление в </a:t>
            </a:r>
            <a:br>
              <a:rPr lang="ru-RU" sz="2000" dirty="0" smtClean="0"/>
            </a:br>
            <a:r>
              <a:rPr lang="ru-RU" sz="2000" dirty="0"/>
              <a:t>	</a:t>
            </a:r>
            <a:r>
              <a:rPr lang="ru-RU" sz="2000" dirty="0" smtClean="0"/>
              <a:t>      «Избранное/</a:t>
            </a:r>
            <a:r>
              <a:rPr lang="en-US" sz="2000" b="1" dirty="0" err="1" smtClean="0"/>
              <a:t>Moje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spojení</a:t>
            </a:r>
            <a:r>
              <a:rPr lang="ru-RU" sz="2000" dirty="0" smtClean="0"/>
              <a:t>» 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4630955" y="194958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7014411" y="946886"/>
            <a:ext cx="1987016" cy="3047598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r>
              <a:rPr lang="ru-RU" sz="1200" dirty="0" smtClean="0"/>
              <a:t>Для добавления в Избранное, был использован метод «</a:t>
            </a:r>
            <a:r>
              <a:rPr lang="en-US" sz="1200" dirty="0" smtClean="0"/>
              <a:t>POST</a:t>
            </a:r>
            <a:r>
              <a:rPr lang="ru-RU" sz="1200" dirty="0" smtClean="0"/>
              <a:t>»</a:t>
            </a:r>
            <a:r>
              <a:rPr lang="en-US" sz="1200" dirty="0" smtClean="0"/>
              <a:t>.</a:t>
            </a:r>
          </a:p>
          <a:p>
            <a:r>
              <a:rPr lang="ru-RU" sz="1200" dirty="0" smtClean="0"/>
              <a:t>Во вкладке </a:t>
            </a:r>
            <a:r>
              <a:rPr lang="en-US" sz="1200" dirty="0" err="1" smtClean="0"/>
              <a:t>Params</a:t>
            </a:r>
            <a:r>
              <a:rPr lang="ru-RU" sz="1200" dirty="0" smtClean="0"/>
              <a:t>, значение параметра «</a:t>
            </a:r>
            <a:r>
              <a:rPr lang="en-US" sz="1200" b="1" dirty="0" err="1"/>
              <a:t>connIDs</a:t>
            </a:r>
            <a:r>
              <a:rPr lang="ru-RU" sz="1200" dirty="0" smtClean="0"/>
              <a:t>» совпадает со значением ключа  «</a:t>
            </a:r>
            <a:r>
              <a:rPr lang="en-US" sz="1200" b="1" dirty="0" err="1"/>
              <a:t>connId</a:t>
            </a:r>
            <a:r>
              <a:rPr lang="en-US" sz="1200" b="1" dirty="0" smtClean="0"/>
              <a:t>:</a:t>
            </a:r>
            <a:r>
              <a:rPr lang="ru-RU" sz="1200" dirty="0" smtClean="0"/>
              <a:t>» из консоли браузера. </a:t>
            </a:r>
          </a:p>
          <a:p>
            <a:r>
              <a:rPr lang="ru-RU" sz="1200" dirty="0" smtClean="0"/>
              <a:t>Совпадение этих значений в свидетельствует о правильности прохождения </a:t>
            </a:r>
            <a:r>
              <a:rPr lang="en-US" sz="1200" dirty="0" smtClean="0"/>
              <a:t>POST </a:t>
            </a:r>
            <a:r>
              <a:rPr lang="ru-RU" sz="1200" dirty="0" smtClean="0"/>
              <a:t>запроса</a:t>
            </a:r>
            <a:r>
              <a:rPr lang="ru-RU" sz="1400" dirty="0" smtClean="0"/>
              <a:t>.</a:t>
            </a:r>
            <a:endParaRPr lang="en-US" sz="1400" dirty="0" smtClean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2" name="Овал 11"/>
          <p:cNvSpPr/>
          <p:nvPr/>
        </p:nvSpPr>
        <p:spPr>
          <a:xfrm>
            <a:off x="6005563" y="3294448"/>
            <a:ext cx="921017" cy="225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2548712" y="197070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" y="4112928"/>
            <a:ext cx="8812530" cy="1722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Овал 20"/>
          <p:cNvSpPr/>
          <p:nvPr/>
        </p:nvSpPr>
        <p:spPr>
          <a:xfrm>
            <a:off x="156207" y="4754390"/>
            <a:ext cx="826773" cy="286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Прямоугольник с двумя скругленными противолежащими углами 21"/>
          <p:cNvSpPr/>
          <p:nvPr/>
        </p:nvSpPr>
        <p:spPr>
          <a:xfrm>
            <a:off x="685800" y="5897881"/>
            <a:ext cx="7667904" cy="891540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765810" y="5886672"/>
            <a:ext cx="7223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В браузере </a:t>
            </a:r>
            <a:r>
              <a:rPr lang="en-US" sz="1200" dirty="0"/>
              <a:t>Google </a:t>
            </a:r>
            <a:r>
              <a:rPr lang="en-US" sz="1200" dirty="0" smtClean="0"/>
              <a:t>Chrome</a:t>
            </a:r>
            <a:r>
              <a:rPr lang="ru-RU" sz="1200" dirty="0"/>
              <a:t> </a:t>
            </a:r>
            <a:r>
              <a:rPr lang="ru-RU" sz="1200" dirty="0" smtClean="0"/>
              <a:t>открыт раздел «Избранное</a:t>
            </a:r>
            <a:r>
              <a:rPr lang="en-US" sz="1200" dirty="0" smtClean="0"/>
              <a:t>/</a:t>
            </a:r>
            <a:r>
              <a:rPr lang="en-US" sz="1200" dirty="0" err="1" smtClean="0"/>
              <a:t>Moje</a:t>
            </a:r>
            <a:r>
              <a:rPr lang="en-US" sz="1200" dirty="0" smtClean="0"/>
              <a:t> </a:t>
            </a:r>
            <a:r>
              <a:rPr lang="en-US" sz="1200" dirty="0" err="1" smtClean="0"/>
              <a:t>Spojeni</a:t>
            </a:r>
            <a:r>
              <a:rPr lang="ru-RU" sz="1200" dirty="0" smtClean="0"/>
              <a:t>» выбран маршрут, добавленный из </a:t>
            </a:r>
            <a:r>
              <a:rPr lang="ru-RU" sz="1200" dirty="0" err="1" smtClean="0"/>
              <a:t>Ростмана</a:t>
            </a:r>
            <a:r>
              <a:rPr lang="ru-RU" sz="1200" dirty="0" smtClean="0"/>
              <a:t>. </a:t>
            </a:r>
          </a:p>
          <a:p>
            <a:r>
              <a:rPr lang="ru-RU" sz="1200" dirty="0" smtClean="0"/>
              <a:t>В ссылке с именем</a:t>
            </a:r>
            <a:r>
              <a:rPr lang="en-US" sz="1200" dirty="0" smtClean="0"/>
              <a:t>/Name: </a:t>
            </a:r>
            <a:r>
              <a:rPr lang="en-US" sz="1200" b="1" dirty="0" err="1" smtClean="0"/>
              <a:t>ConnMoreResult</a:t>
            </a:r>
            <a:r>
              <a:rPr lang="ru-RU" sz="1200" b="1" dirty="0" smtClean="0"/>
              <a:t>, раздел «</a:t>
            </a:r>
            <a:r>
              <a:rPr lang="en-US" sz="1200" b="1" dirty="0" smtClean="0"/>
              <a:t>Payload</a:t>
            </a:r>
            <a:r>
              <a:rPr lang="ru-RU" sz="1200" b="1" dirty="0" smtClean="0"/>
              <a:t>»</a:t>
            </a:r>
            <a:r>
              <a:rPr lang="en-US" sz="1200" b="1" dirty="0" smtClean="0"/>
              <a:t>,  </a:t>
            </a:r>
            <a:r>
              <a:rPr lang="ru-RU" sz="1200" b="1" dirty="0" smtClean="0"/>
              <a:t>видно значение ключа </a:t>
            </a:r>
            <a:r>
              <a:rPr lang="en-US" sz="1200" b="1" dirty="0" err="1" smtClean="0"/>
              <a:t>connId</a:t>
            </a:r>
            <a:r>
              <a:rPr lang="en-US" sz="1200" b="1" dirty="0" smtClean="0"/>
              <a:t>:</a:t>
            </a:r>
            <a:r>
              <a:rPr lang="ru-RU" sz="1200" b="1" dirty="0" smtClean="0"/>
              <a:t> </a:t>
            </a:r>
            <a:r>
              <a:rPr lang="en-US" sz="1200" dirty="0" smtClean="0"/>
              <a:t>381067682</a:t>
            </a:r>
            <a:r>
              <a:rPr lang="ru-RU" sz="1200" dirty="0" smtClean="0"/>
              <a:t>, которое совпадает с Параметром </a:t>
            </a:r>
            <a:r>
              <a:rPr lang="en-US" sz="1200" b="1" dirty="0" err="1"/>
              <a:t>connIDs</a:t>
            </a:r>
            <a:r>
              <a:rPr lang="ru-RU" sz="1200" dirty="0" smtClean="0"/>
              <a:t> в </a:t>
            </a:r>
            <a:r>
              <a:rPr lang="ru-RU" sz="1200" dirty="0" err="1" smtClean="0"/>
              <a:t>Постмане</a:t>
            </a:r>
            <a:endParaRPr lang="ru-RU" sz="1200" b="1" dirty="0"/>
          </a:p>
        </p:txBody>
      </p:sp>
      <p:sp>
        <p:nvSpPr>
          <p:cNvPr id="24" name="Овал 23"/>
          <p:cNvSpPr/>
          <p:nvPr/>
        </p:nvSpPr>
        <p:spPr>
          <a:xfrm>
            <a:off x="7850800" y="4672375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/>
          <p:cNvSpPr/>
          <p:nvPr/>
        </p:nvSpPr>
        <p:spPr>
          <a:xfrm>
            <a:off x="2335352" y="100296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23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26635"/>
          <a:stretch/>
        </p:blipFill>
        <p:spPr>
          <a:xfrm>
            <a:off x="28877" y="3029817"/>
            <a:ext cx="2916455" cy="3640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191" y="3598930"/>
            <a:ext cx="3391373" cy="3067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17" y="972151"/>
            <a:ext cx="6006775" cy="1809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548" y="3066110"/>
            <a:ext cx="2374910" cy="39898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3.4.1. Корректность </a:t>
            </a:r>
            <a:r>
              <a:rPr lang="ru-RU" sz="2000" dirty="0"/>
              <a:t>ответа на отображение карты </a:t>
            </a:r>
            <a:r>
              <a:rPr lang="en-US" sz="2000" dirty="0" smtClean="0"/>
              <a:t>	 </a:t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 smtClean="0"/>
              <a:t>   </a:t>
            </a:r>
            <a:r>
              <a:rPr lang="ru-RU" sz="2000" dirty="0" smtClean="0"/>
              <a:t>построенного </a:t>
            </a:r>
            <a:r>
              <a:rPr lang="ru-RU" sz="2000" dirty="0"/>
              <a:t>маршрута</a:t>
            </a:r>
            <a:r>
              <a:rPr lang="ru-RU" sz="2000" dirty="0" smtClean="0"/>
              <a:t> 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98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3830853" y="4735631"/>
            <a:ext cx="1135782" cy="2791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448924" y="3705730"/>
            <a:ext cx="2627698" cy="2935704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Для проверки ответа на запрос, во вкладке </a:t>
            </a:r>
            <a:r>
              <a:rPr lang="en-US" sz="1200" dirty="0" smtClean="0"/>
              <a:t>Body</a:t>
            </a:r>
            <a:r>
              <a:rPr lang="ru-RU" sz="1200" dirty="0" smtClean="0"/>
              <a:t>, раздел </a:t>
            </a:r>
            <a:r>
              <a:rPr lang="en-US" sz="1200" dirty="0" smtClean="0"/>
              <a:t>Pretty,</a:t>
            </a:r>
            <a:r>
              <a:rPr lang="ru-RU" sz="1200" dirty="0" smtClean="0"/>
              <a:t> был выбран формат</a:t>
            </a:r>
            <a:r>
              <a:rPr lang="en-US" sz="1200" dirty="0" err="1" smtClean="0"/>
              <a:t>Json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Значения в ключе </a:t>
            </a:r>
            <a:r>
              <a:rPr lang="en-US" sz="1200" b="1" dirty="0" smtClean="0"/>
              <a:t>«</a:t>
            </a:r>
            <a:r>
              <a:rPr lang="en-US" sz="1200" b="1" dirty="0" err="1" smtClean="0"/>
              <a:t>iID</a:t>
            </a:r>
            <a:r>
              <a:rPr lang="ru-RU" sz="1200" b="1" dirty="0" smtClean="0"/>
              <a:t>»</a:t>
            </a:r>
            <a:r>
              <a:rPr lang="en-US" sz="1200" dirty="0" smtClean="0"/>
              <a:t>:</a:t>
            </a:r>
            <a:r>
              <a:rPr lang="ru-RU" sz="1200" dirty="0" smtClean="0"/>
              <a:t> совпадает со значением </a:t>
            </a:r>
            <a:r>
              <a:rPr lang="en-US" sz="1200" b="1" dirty="0"/>
              <a:t>«</a:t>
            </a:r>
            <a:r>
              <a:rPr lang="en-US" sz="1200" b="1" dirty="0" err="1"/>
              <a:t>iID</a:t>
            </a:r>
            <a:r>
              <a:rPr lang="ru-RU" sz="1200" b="1" dirty="0"/>
              <a:t>» </a:t>
            </a:r>
            <a:r>
              <a:rPr lang="ru-RU" sz="1200" dirty="0" smtClean="0"/>
              <a:t>из браузера – </a:t>
            </a:r>
            <a:r>
              <a:rPr lang="en-US" sz="1200" dirty="0"/>
              <a:t>236254041</a:t>
            </a:r>
            <a:r>
              <a:rPr lang="ru-RU" sz="1200" dirty="0" smtClean="0"/>
              <a:t>.</a:t>
            </a:r>
          </a:p>
          <a:p>
            <a:r>
              <a:rPr lang="ru-RU" sz="1200" b="1" dirty="0" smtClean="0"/>
              <a:t> </a:t>
            </a:r>
            <a:endParaRPr lang="en-US" sz="1200" b="1" dirty="0" smtClean="0"/>
          </a:p>
          <a:p>
            <a:r>
              <a:rPr lang="ru-RU" sz="1200" dirty="0" smtClean="0"/>
              <a:t>Наличие ключей </a:t>
            </a:r>
            <a:r>
              <a:rPr lang="ru-RU" sz="1200" b="1" dirty="0" smtClean="0"/>
              <a:t>«</a:t>
            </a:r>
            <a:r>
              <a:rPr lang="en-US" sz="1200" b="1" dirty="0" err="1" smtClean="0"/>
              <a:t>lat</a:t>
            </a:r>
            <a:r>
              <a:rPr lang="ru-RU" sz="1200" b="1" dirty="0"/>
              <a:t>» «</a:t>
            </a:r>
            <a:r>
              <a:rPr lang="en-US" sz="1200" b="1" dirty="0" err="1" smtClean="0"/>
              <a:t>lng</a:t>
            </a:r>
            <a:r>
              <a:rPr lang="ru-RU" sz="1200" b="1" dirty="0" smtClean="0"/>
              <a:t>» </a:t>
            </a:r>
            <a:r>
              <a:rPr lang="ru-RU" sz="1200" dirty="0" smtClean="0"/>
              <a:t>в ответе </a:t>
            </a:r>
            <a:r>
              <a:rPr lang="en-US" sz="1200" b="1" dirty="0" smtClean="0"/>
              <a:t>“JSON":</a:t>
            </a:r>
            <a:r>
              <a:rPr lang="en-US" sz="1200" dirty="0" smtClean="0"/>
              <a:t> </a:t>
            </a:r>
            <a:r>
              <a:rPr lang="ru-RU" sz="1200" dirty="0" smtClean="0"/>
              <a:t>означает, что открыта именно карта.</a:t>
            </a:r>
            <a:endParaRPr lang="en-US" sz="1200" dirty="0" smtClean="0"/>
          </a:p>
          <a:p>
            <a:endParaRPr lang="ru-RU" sz="1200" dirty="0" smtClean="0"/>
          </a:p>
          <a:p>
            <a:r>
              <a:rPr lang="ru-RU" sz="1200" b="1" dirty="0"/>
              <a:t>«</a:t>
            </a:r>
            <a:r>
              <a:rPr lang="en-US" sz="1200" b="1" dirty="0" err="1"/>
              <a:t>lat</a:t>
            </a:r>
            <a:r>
              <a:rPr lang="ru-RU" sz="1200" b="1" dirty="0" smtClean="0"/>
              <a:t>» - </a:t>
            </a:r>
            <a:r>
              <a:rPr lang="en-US" sz="1200" b="1" dirty="0" smtClean="0"/>
              <a:t>Latitude / </a:t>
            </a:r>
            <a:r>
              <a:rPr lang="ru-RU" sz="1200" dirty="0" smtClean="0"/>
              <a:t>широта</a:t>
            </a:r>
          </a:p>
          <a:p>
            <a:r>
              <a:rPr lang="ru-RU" sz="1200" b="1" dirty="0" smtClean="0"/>
              <a:t>«</a:t>
            </a:r>
            <a:r>
              <a:rPr lang="en-US" sz="1200" b="1" dirty="0" err="1"/>
              <a:t>lng</a:t>
            </a:r>
            <a:r>
              <a:rPr lang="ru-RU" sz="1200" b="1" dirty="0" smtClean="0"/>
              <a:t>» -</a:t>
            </a:r>
            <a:r>
              <a:rPr lang="en-US" sz="1200" b="1" dirty="0" smtClean="0"/>
              <a:t>Longitude/</a:t>
            </a:r>
            <a:r>
              <a:rPr lang="ru-RU" sz="1200" dirty="0" smtClean="0"/>
              <a:t>долгота</a:t>
            </a:r>
            <a:endParaRPr lang="en-US" sz="1200" dirty="0"/>
          </a:p>
        </p:txBody>
      </p:sp>
      <p:sp>
        <p:nvSpPr>
          <p:cNvPr id="12" name="Овал 11"/>
          <p:cNvSpPr/>
          <p:nvPr/>
        </p:nvSpPr>
        <p:spPr>
          <a:xfrm>
            <a:off x="413887" y="6333422"/>
            <a:ext cx="1193533" cy="2695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1674618" y="3982985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909809" y="1560005"/>
            <a:ext cx="948894" cy="268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6169795" y="924382"/>
            <a:ext cx="2777066" cy="2636965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343048" y="1089079"/>
            <a:ext cx="2531443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Запрос с данными в браузере </a:t>
            </a:r>
            <a:r>
              <a:rPr lang="en-US" sz="1200" dirty="0"/>
              <a:t>Google Chrome</a:t>
            </a:r>
            <a:r>
              <a:rPr lang="ru-RU" sz="1200" dirty="0"/>
              <a:t>.</a:t>
            </a:r>
            <a:r>
              <a:rPr lang="cs-CZ" sz="1200" dirty="0"/>
              <a:t> </a:t>
            </a:r>
            <a:endParaRPr lang="ru-RU" sz="1200" dirty="0" smtClean="0"/>
          </a:p>
          <a:p>
            <a:r>
              <a:rPr lang="ru-RU" sz="1200" dirty="0" smtClean="0"/>
              <a:t>Запущен нажатием на иконку «</a:t>
            </a:r>
            <a:r>
              <a:rPr lang="ru-RU" sz="1200" b="1" dirty="0" smtClean="0"/>
              <a:t>Карты</a:t>
            </a:r>
            <a:r>
              <a:rPr lang="ru-RU" sz="1200" dirty="0" smtClean="0"/>
              <a:t>».</a:t>
            </a:r>
          </a:p>
          <a:p>
            <a:endParaRPr lang="ru-RU" sz="500" dirty="0" smtClean="0"/>
          </a:p>
          <a:p>
            <a:r>
              <a:rPr lang="ru-RU" sz="1200" dirty="0" smtClean="0"/>
              <a:t>Для запроса скопирована ссылка именем</a:t>
            </a:r>
            <a:r>
              <a:rPr lang="en-US" sz="1200" dirty="0" smtClean="0"/>
              <a:t>/Name: </a:t>
            </a:r>
            <a:r>
              <a:rPr lang="en-US" sz="1200" b="1" dirty="0" err="1" smtClean="0"/>
              <a:t>GetMapRoute?callback</a:t>
            </a:r>
            <a:endParaRPr lang="ru-RU" sz="1200" b="1" dirty="0" smtClean="0"/>
          </a:p>
          <a:p>
            <a:r>
              <a:rPr lang="ru-RU" sz="1200" dirty="0" smtClean="0"/>
              <a:t>Во вкладке </a:t>
            </a:r>
            <a:r>
              <a:rPr lang="en-US" sz="1200" dirty="0" smtClean="0"/>
              <a:t>Response </a:t>
            </a:r>
            <a:r>
              <a:rPr lang="ru-RU" sz="1200" dirty="0" smtClean="0"/>
              <a:t>виден </a:t>
            </a:r>
            <a:r>
              <a:rPr lang="en-US" sz="1200" dirty="0" err="1" smtClean="0"/>
              <a:t>iID</a:t>
            </a:r>
            <a:r>
              <a:rPr lang="ru-RU" sz="1200" dirty="0" smtClean="0"/>
              <a:t>, который совпадает с запросом из </a:t>
            </a:r>
            <a:r>
              <a:rPr lang="ru-RU" sz="1200" dirty="0" err="1" smtClean="0"/>
              <a:t>постмана</a:t>
            </a:r>
            <a:r>
              <a:rPr lang="ru-RU" sz="1200" dirty="0" smtClean="0"/>
              <a:t>.</a:t>
            </a:r>
            <a:endParaRPr lang="ru-RU" sz="1200" dirty="0"/>
          </a:p>
        </p:txBody>
      </p:sp>
      <p:sp>
        <p:nvSpPr>
          <p:cNvPr id="14" name="Овал 13"/>
          <p:cNvSpPr/>
          <p:nvPr/>
        </p:nvSpPr>
        <p:spPr>
          <a:xfrm>
            <a:off x="7099432" y="3212343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\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1196" y="1688511"/>
            <a:ext cx="162245" cy="1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8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678" y="6299900"/>
            <a:ext cx="2847935" cy="33279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4" y="4013734"/>
            <a:ext cx="5361272" cy="2825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6" y="900376"/>
            <a:ext cx="8855243" cy="2423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3.5.1. Корректность </a:t>
            </a:r>
            <a:r>
              <a:rPr lang="en-US" sz="2000" dirty="0" smtClean="0"/>
              <a:t>GET </a:t>
            </a:r>
            <a:r>
              <a:rPr lang="ru-RU" sz="2000" dirty="0" smtClean="0"/>
              <a:t>запроса </a:t>
            </a:r>
            <a:r>
              <a:rPr lang="ru-RU" sz="2000" dirty="0"/>
              <a:t>добавление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>	 </a:t>
            </a:r>
            <a:r>
              <a:rPr lang="en-US" sz="2000" dirty="0" smtClean="0"/>
              <a:t>  </a:t>
            </a:r>
            <a:r>
              <a:rPr lang="ru-RU" sz="2000" dirty="0" smtClean="0"/>
              <a:t>   построенного </a:t>
            </a:r>
            <a:r>
              <a:rPr lang="ru-RU" sz="2000" dirty="0"/>
              <a:t>маршрута в корзину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5054464" y="1092933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5621154" y="4100362"/>
            <a:ext cx="3330341" cy="2651159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 smtClean="0"/>
          </a:p>
          <a:p>
            <a:r>
              <a:rPr lang="ru-RU" sz="1200" dirty="0"/>
              <a:t>Для проверки ответа на запрос, во вкладке </a:t>
            </a:r>
            <a:r>
              <a:rPr lang="en-US" sz="1200" dirty="0"/>
              <a:t>Body</a:t>
            </a:r>
            <a:r>
              <a:rPr lang="ru-RU" sz="1200" dirty="0"/>
              <a:t>, раздел </a:t>
            </a:r>
            <a:r>
              <a:rPr lang="en-US" sz="1200" dirty="0"/>
              <a:t>Pretty,</a:t>
            </a:r>
            <a:r>
              <a:rPr lang="ru-RU" sz="1200" dirty="0"/>
              <a:t> был выбран формат</a:t>
            </a:r>
            <a:r>
              <a:rPr lang="en-US" sz="1200" dirty="0" err="1"/>
              <a:t>Json</a:t>
            </a:r>
            <a:r>
              <a:rPr lang="ru-RU" sz="1200" dirty="0"/>
              <a:t>.</a:t>
            </a:r>
          </a:p>
          <a:p>
            <a:r>
              <a:rPr lang="ru-RU" sz="1200" dirty="0" smtClean="0"/>
              <a:t>В ответе содержится номер маршрута автобуса </a:t>
            </a:r>
            <a:r>
              <a:rPr lang="ru-RU" sz="1200" b="1" dirty="0" smtClean="0"/>
              <a:t>721309</a:t>
            </a:r>
            <a:r>
              <a:rPr lang="ru-RU" sz="1200" dirty="0" smtClean="0"/>
              <a:t>, совпадающего с номером рейса автобуса из браузера.</a:t>
            </a:r>
            <a:endParaRPr lang="en-US" sz="1200" dirty="0"/>
          </a:p>
          <a:p>
            <a:endParaRPr lang="en-US" sz="1200" dirty="0" smtClean="0"/>
          </a:p>
          <a:p>
            <a:r>
              <a:rPr lang="ru-RU" sz="1200" dirty="0" smtClean="0"/>
              <a:t>В скрипте также написана функция для теста на содержание значений «</a:t>
            </a:r>
            <a:r>
              <a:rPr lang="ru-RU" sz="1200" b="1" dirty="0" smtClean="0"/>
              <a:t>Прага</a:t>
            </a:r>
            <a:r>
              <a:rPr lang="ru-RU" sz="1200" dirty="0" smtClean="0"/>
              <a:t>» и «</a:t>
            </a:r>
            <a:r>
              <a:rPr lang="ru-RU" sz="1200" b="1" dirty="0" smtClean="0"/>
              <a:t>Брно</a:t>
            </a:r>
            <a:r>
              <a:rPr lang="ru-RU" sz="1200" dirty="0" smtClean="0"/>
              <a:t>». Результат теста скриптом положительный, что говорит о верности ответа на запрос.</a:t>
            </a:r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3" name="Овал 12"/>
          <p:cNvSpPr/>
          <p:nvPr/>
        </p:nvSpPr>
        <p:spPr>
          <a:xfrm>
            <a:off x="3607488" y="3039108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Овал 20"/>
          <p:cNvSpPr/>
          <p:nvPr/>
        </p:nvSpPr>
        <p:spPr>
          <a:xfrm>
            <a:off x="3476925" y="5023897"/>
            <a:ext cx="1095077" cy="286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Прямоугольник с двумя скругленными противолежащими углами 21"/>
          <p:cNvSpPr/>
          <p:nvPr/>
        </p:nvSpPr>
        <p:spPr>
          <a:xfrm>
            <a:off x="163630" y="3356812"/>
            <a:ext cx="8797490" cy="628047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154004" y="3345603"/>
            <a:ext cx="8778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В браузере </a:t>
            </a:r>
            <a:r>
              <a:rPr lang="en-US" sz="1200" dirty="0"/>
              <a:t>Google </a:t>
            </a:r>
            <a:r>
              <a:rPr lang="en-US" sz="1200" dirty="0" smtClean="0"/>
              <a:t>Chrome</a:t>
            </a:r>
            <a:r>
              <a:rPr lang="ru-RU" sz="1200" dirty="0"/>
              <a:t> </a:t>
            </a:r>
            <a:r>
              <a:rPr lang="ru-RU" sz="1200" dirty="0" smtClean="0"/>
              <a:t>открыт раздел «Корзина</a:t>
            </a:r>
            <a:r>
              <a:rPr lang="en-US" sz="1200" dirty="0" smtClean="0"/>
              <a:t>/</a:t>
            </a:r>
            <a:r>
              <a:rPr lang="en-US" sz="1200" dirty="0" err="1" smtClean="0"/>
              <a:t>Kosik</a:t>
            </a:r>
            <a:r>
              <a:rPr lang="ru-RU" sz="1200" dirty="0" smtClean="0"/>
              <a:t>» кликнуто на маршрут, добавленный из построенных маршрутов. На скриншоте видно, что он в состоянии «</a:t>
            </a:r>
            <a:r>
              <a:rPr lang="en-US" sz="1200" b="1" dirty="0" smtClean="0"/>
              <a:t>B</a:t>
            </a:r>
            <a:r>
              <a:rPr lang="ru-RU" sz="1200" b="1" dirty="0" smtClean="0"/>
              <a:t> корзине</a:t>
            </a:r>
            <a:r>
              <a:rPr lang="en-US" sz="1200" b="1" dirty="0" smtClean="0"/>
              <a:t>/V </a:t>
            </a:r>
            <a:r>
              <a:rPr lang="en-US" sz="1200" b="1" dirty="0" err="1" smtClean="0"/>
              <a:t>kosiku</a:t>
            </a:r>
            <a:r>
              <a:rPr lang="ru-RU" sz="1200" dirty="0" smtClean="0"/>
              <a:t>»</a:t>
            </a:r>
          </a:p>
          <a:p>
            <a:r>
              <a:rPr lang="ru-RU" sz="1200" dirty="0" smtClean="0"/>
              <a:t>В ссылке с именем</a:t>
            </a:r>
            <a:r>
              <a:rPr lang="en-US" sz="1200" dirty="0" smtClean="0"/>
              <a:t>/Name: </a:t>
            </a:r>
            <a:r>
              <a:rPr lang="en-US" sz="1200" b="1" dirty="0" err="1" smtClean="0"/>
              <a:t>Prehled</a:t>
            </a:r>
            <a:r>
              <a:rPr lang="ru-RU" sz="1200" b="1" dirty="0" smtClean="0"/>
              <a:t>, раздел «</a:t>
            </a:r>
            <a:r>
              <a:rPr lang="en-US" sz="1200" b="1" dirty="0" smtClean="0"/>
              <a:t>Headers</a:t>
            </a:r>
            <a:r>
              <a:rPr lang="ru-RU" sz="1200" b="1" dirty="0" smtClean="0"/>
              <a:t>»</a:t>
            </a:r>
            <a:r>
              <a:rPr lang="en-US" sz="1200" b="1" dirty="0" smtClean="0"/>
              <a:t>,  </a:t>
            </a:r>
            <a:r>
              <a:rPr lang="ru-RU" sz="1200" dirty="0" smtClean="0"/>
              <a:t>скопирована ссылка для теста в </a:t>
            </a:r>
            <a:r>
              <a:rPr lang="ru-RU" sz="1200" dirty="0" err="1" smtClean="0"/>
              <a:t>Постмане</a:t>
            </a:r>
            <a:endParaRPr lang="ru-RU" sz="1200" b="1" dirty="0"/>
          </a:p>
        </p:txBody>
      </p:sp>
      <p:sp>
        <p:nvSpPr>
          <p:cNvPr id="24" name="Овал 23"/>
          <p:cNvSpPr/>
          <p:nvPr/>
        </p:nvSpPr>
        <p:spPr>
          <a:xfrm>
            <a:off x="371970" y="2477815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/>
          <p:cNvSpPr/>
          <p:nvPr/>
        </p:nvSpPr>
        <p:spPr>
          <a:xfrm>
            <a:off x="2335352" y="100296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Овал 17"/>
          <p:cNvSpPr/>
          <p:nvPr/>
        </p:nvSpPr>
        <p:spPr>
          <a:xfrm>
            <a:off x="7816312" y="6350578"/>
            <a:ext cx="826773" cy="286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Овал 18"/>
          <p:cNvSpPr/>
          <p:nvPr/>
        </p:nvSpPr>
        <p:spPr>
          <a:xfrm>
            <a:off x="1587163" y="5790710"/>
            <a:ext cx="826773" cy="286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Овал 25"/>
          <p:cNvSpPr/>
          <p:nvPr/>
        </p:nvSpPr>
        <p:spPr>
          <a:xfrm>
            <a:off x="2443814" y="6541483"/>
            <a:ext cx="826773" cy="286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71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5"/>
          <a:stretch/>
        </p:blipFill>
        <p:spPr>
          <a:xfrm>
            <a:off x="3713139" y="3997182"/>
            <a:ext cx="2730693" cy="258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36"/>
          <a:stretch/>
        </p:blipFill>
        <p:spPr>
          <a:xfrm>
            <a:off x="86062" y="3936356"/>
            <a:ext cx="3593054" cy="281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8" y="919357"/>
            <a:ext cx="8444753" cy="2012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3.5.</a:t>
            </a:r>
            <a:r>
              <a:rPr lang="en-US" sz="2000" dirty="0" smtClean="0"/>
              <a:t>2</a:t>
            </a:r>
            <a:r>
              <a:rPr lang="ru-RU" sz="2000" dirty="0" smtClean="0"/>
              <a:t>. Корректность отображения </a:t>
            </a:r>
            <a:r>
              <a:rPr lang="ru-RU" sz="2000" dirty="0"/>
              <a:t>в запросе итоговой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/>
              <a:t>	</a:t>
            </a:r>
            <a:r>
              <a:rPr lang="ru-RU" sz="2000" dirty="0" smtClean="0"/>
              <a:t>      суммы </a:t>
            </a:r>
            <a:r>
              <a:rPr lang="ru-RU" sz="2000" dirty="0"/>
              <a:t>к оплате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3916916" y="5700638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468177" y="3786691"/>
            <a:ext cx="2502569" cy="2941367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 smtClean="0"/>
          </a:p>
          <a:p>
            <a:r>
              <a:rPr lang="ru-RU" sz="1200" dirty="0" smtClean="0"/>
              <a:t>Для проверки ответа на запрос, во вкладке </a:t>
            </a:r>
            <a:r>
              <a:rPr lang="en-US" sz="1200" dirty="0" smtClean="0"/>
              <a:t>Body</a:t>
            </a:r>
            <a:r>
              <a:rPr lang="ru-RU" sz="1200" dirty="0" smtClean="0"/>
              <a:t>, раздел </a:t>
            </a:r>
            <a:r>
              <a:rPr lang="en-US" sz="1200" dirty="0" smtClean="0"/>
              <a:t>Pretty,</a:t>
            </a:r>
            <a:r>
              <a:rPr lang="ru-RU" sz="1200" dirty="0" smtClean="0"/>
              <a:t> через окно поиска найдена итоговая сумма к оплате «407».</a:t>
            </a:r>
          </a:p>
          <a:p>
            <a:r>
              <a:rPr lang="ru-RU" sz="1200" dirty="0" smtClean="0"/>
              <a:t>После отмены проведения оплаты на почту пришло уведомление о неуспешной оплате.</a:t>
            </a:r>
          </a:p>
          <a:p>
            <a:r>
              <a:rPr lang="ru-RU" sz="1200" dirty="0" smtClean="0"/>
              <a:t>Это подтверждает, что обратная связь работает.</a:t>
            </a:r>
            <a:endParaRPr lang="ru-RU" sz="1400" dirty="0" smtClean="0"/>
          </a:p>
          <a:p>
            <a:endParaRPr lang="en-US" sz="1400" dirty="0"/>
          </a:p>
        </p:txBody>
      </p:sp>
      <p:sp>
        <p:nvSpPr>
          <p:cNvPr id="12" name="Овал 11"/>
          <p:cNvSpPr/>
          <p:nvPr/>
        </p:nvSpPr>
        <p:spPr>
          <a:xfrm>
            <a:off x="2043953" y="6201030"/>
            <a:ext cx="1637993" cy="1997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14310" y="2657137"/>
            <a:ext cx="746763" cy="2508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290456" y="3001383"/>
            <a:ext cx="7577809" cy="68226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55003" y="3102458"/>
            <a:ext cx="7153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Запрос </a:t>
            </a:r>
            <a:r>
              <a:rPr lang="ru-RU" sz="1200" dirty="0" smtClean="0"/>
              <a:t>на </a:t>
            </a:r>
            <a:r>
              <a:rPr lang="ru-RU" sz="1200" dirty="0" err="1" smtClean="0"/>
              <a:t>оплатув</a:t>
            </a:r>
            <a:r>
              <a:rPr lang="ru-RU" sz="1200" dirty="0" smtClean="0"/>
              <a:t> </a:t>
            </a:r>
            <a:r>
              <a:rPr lang="ru-RU" sz="1200" dirty="0"/>
              <a:t>браузере </a:t>
            </a:r>
            <a:r>
              <a:rPr lang="en-US" sz="1200" dirty="0"/>
              <a:t>Google </a:t>
            </a:r>
            <a:r>
              <a:rPr lang="en-US" sz="1200" dirty="0" smtClean="0"/>
              <a:t>Chrome</a:t>
            </a:r>
            <a:r>
              <a:rPr lang="ru-RU" sz="1200" dirty="0" smtClean="0"/>
              <a:t> активирован нажатием кнопки «</a:t>
            </a:r>
            <a:r>
              <a:rPr lang="en-US" sz="1200" dirty="0" err="1" smtClean="0"/>
              <a:t>Zaplatit</a:t>
            </a:r>
            <a:r>
              <a:rPr lang="ru-RU" sz="1200" dirty="0" smtClean="0"/>
              <a:t>»</a:t>
            </a:r>
            <a:r>
              <a:rPr lang="en-US" sz="1200" dirty="0" smtClean="0"/>
              <a:t> </a:t>
            </a:r>
            <a:r>
              <a:rPr lang="ru-RU" sz="1200" dirty="0" smtClean="0"/>
              <a:t>.</a:t>
            </a:r>
            <a:r>
              <a:rPr lang="cs-CZ" sz="1200" dirty="0" smtClean="0"/>
              <a:t> </a:t>
            </a:r>
            <a:r>
              <a:rPr lang="ru-RU" sz="1200" dirty="0" smtClean="0"/>
              <a:t>Для </a:t>
            </a:r>
            <a:r>
              <a:rPr lang="ru-RU" sz="1200" dirty="0" err="1" smtClean="0"/>
              <a:t>Для</a:t>
            </a:r>
            <a:r>
              <a:rPr lang="ru-RU" sz="1200" dirty="0" smtClean="0"/>
              <a:t> проверки запроса скопирована ссылка </a:t>
            </a:r>
            <a:r>
              <a:rPr lang="en-US" sz="1200" b="1" dirty="0" smtClean="0"/>
              <a:t>https</a:t>
            </a:r>
            <a:r>
              <a:rPr lang="en-US" sz="1200" b="1" dirty="0"/>
              <a:t>://platebnibrana.csob.cz/pay/IDOS.cz</a:t>
            </a:r>
            <a:endParaRPr lang="ru-RU" sz="1200" b="1" dirty="0"/>
          </a:p>
        </p:txBody>
      </p:sp>
      <p:sp>
        <p:nvSpPr>
          <p:cNvPr id="14" name="Овал 13"/>
          <p:cNvSpPr/>
          <p:nvPr/>
        </p:nvSpPr>
        <p:spPr>
          <a:xfrm>
            <a:off x="7293689" y="1245393"/>
            <a:ext cx="990705" cy="2284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3841" y="3124740"/>
            <a:ext cx="762106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5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869895"/>
            <a:ext cx="7529804" cy="1090788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Тестирование </a:t>
            </a:r>
            <a:r>
              <a:rPr lang="ru-RU" dirty="0" err="1"/>
              <a:t>кроссбраузерности</a:t>
            </a:r>
            <a:r>
              <a:rPr lang="ru-RU" dirty="0"/>
              <a:t> и адаптивности (для сайта)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526" y="2869895"/>
            <a:ext cx="1023937" cy="1025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0666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2036"/>
            <a:ext cx="7652084" cy="1063369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4.1.1</a:t>
            </a:r>
            <a:r>
              <a:rPr lang="ru-RU" sz="2000" dirty="0"/>
              <a:t>. Тестирование корректности отображения и работы </a:t>
            </a:r>
            <a:r>
              <a:rPr lang="ru-RU" sz="2000" dirty="0" smtClean="0"/>
              <a:t>	       функционала </a:t>
            </a:r>
            <a:r>
              <a:rPr lang="ru-RU" sz="2000" dirty="0"/>
              <a:t>на популярных браузерах (</a:t>
            </a:r>
            <a:r>
              <a:rPr lang="ru-RU" sz="2000" dirty="0" err="1"/>
              <a:t>Chrome</a:t>
            </a:r>
            <a:r>
              <a:rPr lang="ru-RU" sz="2000" dirty="0"/>
              <a:t>, </a:t>
            </a:r>
            <a:r>
              <a:rPr lang="ru-RU" sz="2000" dirty="0" smtClean="0"/>
              <a:t> 	       </a:t>
            </a:r>
            <a:r>
              <a:rPr lang="ru-RU" sz="2000" dirty="0" err="1" smtClean="0"/>
              <a:t>Firefox</a:t>
            </a:r>
            <a:r>
              <a:rPr lang="ru-RU" sz="2000" dirty="0"/>
              <a:t>, </a:t>
            </a:r>
            <a:r>
              <a:rPr lang="ru-RU" sz="2000" dirty="0" err="1"/>
              <a:t>Safari</a:t>
            </a:r>
            <a:r>
              <a:rPr lang="ru-RU" sz="2000" dirty="0"/>
              <a:t>) 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480" y="111986"/>
            <a:ext cx="975669" cy="975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146078" y="1259210"/>
            <a:ext cx="7082496" cy="569589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91373" y="1273658"/>
            <a:ext cx="74895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Тест-кейс: Построить </a:t>
            </a:r>
            <a:r>
              <a:rPr lang="ru-RU" sz="1200" dirty="0"/>
              <a:t>маршрут Прага-Брно в </a:t>
            </a:r>
            <a:r>
              <a:rPr lang="ru-RU" sz="1200" dirty="0" smtClean="0"/>
              <a:t>браузерах </a:t>
            </a:r>
            <a:r>
              <a:rPr lang="ru-RU" sz="1200" dirty="0" err="1"/>
              <a:t>Google</a:t>
            </a:r>
            <a:r>
              <a:rPr lang="ru-RU" sz="1200" dirty="0"/>
              <a:t> </a:t>
            </a:r>
            <a:r>
              <a:rPr lang="ru-RU" sz="1200" dirty="0" err="1" smtClean="0"/>
              <a:t>Ghrome</a:t>
            </a:r>
            <a:r>
              <a:rPr lang="en-US" sz="1200" dirty="0" smtClean="0"/>
              <a:t>, Firefox </a:t>
            </a:r>
            <a:r>
              <a:rPr lang="ru-RU" sz="1200" dirty="0" smtClean="0"/>
              <a:t>и</a:t>
            </a:r>
            <a:r>
              <a:rPr lang="en-US" sz="1200" dirty="0" smtClean="0"/>
              <a:t> Safari</a:t>
            </a:r>
            <a:r>
              <a:rPr lang="ru-RU" sz="1200" dirty="0" smtClean="0"/>
              <a:t>: </a:t>
            </a:r>
            <a:r>
              <a:rPr lang="ru-RU" sz="1200" dirty="0"/>
              <a:t>ввести первые две буквы, выбрать из выпадающего списка, нажать кнопку "HLEDAT"</a:t>
            </a:r>
            <a:endParaRPr lang="ru-RU" sz="1200" b="1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2" r="8900"/>
          <a:stretch/>
        </p:blipFill>
        <p:spPr>
          <a:xfrm>
            <a:off x="69847" y="2079807"/>
            <a:ext cx="3409178" cy="23333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3" t="-522" r="13920" b="522"/>
          <a:stretch/>
        </p:blipFill>
        <p:spPr>
          <a:xfrm>
            <a:off x="2604036" y="3234927"/>
            <a:ext cx="3373257" cy="24680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8" r="2746"/>
          <a:stretch/>
        </p:blipFill>
        <p:spPr>
          <a:xfrm>
            <a:off x="5480224" y="4211553"/>
            <a:ext cx="3557898" cy="25213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194" y="4509391"/>
            <a:ext cx="1363148" cy="5631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9460" y="5842044"/>
            <a:ext cx="1590905" cy="75126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0613" y="3321779"/>
            <a:ext cx="1481867" cy="73045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1" name="Прямоугольник с двумя скругленными противолежащими углами 20"/>
          <p:cNvSpPr/>
          <p:nvPr/>
        </p:nvSpPr>
        <p:spPr>
          <a:xfrm>
            <a:off x="3696195" y="2037252"/>
            <a:ext cx="5332301" cy="994705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830855" y="2117558"/>
            <a:ext cx="4908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На скриншотах видно, что все элементы управления и результатов поиска находятся в поле видимости пользователя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47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502" y="122061"/>
            <a:ext cx="1024812" cy="10248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640358"/>
              </p:ext>
            </p:extLst>
          </p:nvPr>
        </p:nvGraphicFramePr>
        <p:xfrm>
          <a:off x="161365" y="288757"/>
          <a:ext cx="8982635" cy="5997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402"/>
                <a:gridCol w="7918866"/>
                <a:gridCol w="516367"/>
              </a:tblGrid>
              <a:tr h="352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Содержание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86388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ru-RU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cs-CZ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API </a:t>
                      </a:r>
                      <a:r>
                        <a:rPr lang="ru-RU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138262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.1.1.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орректность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ответа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на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запросы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поиска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маршрутов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включая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названия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пунктов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отправления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и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прибытия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для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примера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выбраны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«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Прага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» и «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Брно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»)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API-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запросы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на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обработку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маршрутов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выбранных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из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предустановленных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самой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системой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выбран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пример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маршрута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«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Плзень-Прага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»)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проверка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правильности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добавления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маршрута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в «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Избранное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»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проверка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добавления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маршрута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в «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Избранное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»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из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Postman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212858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отображение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карты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построенного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маршрута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.5.</a:t>
                      </a:r>
                      <a:r>
                        <a:rPr kumimoji="0" lang="ru-RU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добавление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построенного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маршрута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в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корзину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для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оплаты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билетов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корректность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отображения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в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запросе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итоговой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суммы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к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оплате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´4</a:t>
                      </a:r>
                      <a:r>
                        <a:rPr lang="ru-RU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ru-RU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Тестирование </a:t>
                      </a:r>
                      <a:r>
                        <a:rPr lang="ru-RU" sz="1100" b="1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кроссбраузерности</a:t>
                      </a:r>
                      <a:r>
                        <a:rPr lang="ru-RU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и адаптивности (для сайта)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140622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s-CZ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ru-RU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ru-RU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Тестирование производительности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2.1.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добавления построенного маршрута в "Избранное"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2.2.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карты с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использованием 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3.1.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карты и проверка функционала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работы приближения и отдаления (</a:t>
                      </a:r>
                      <a:r>
                        <a:rPr lang="en-US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cs-CZ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oom</a:t>
                      </a:r>
                      <a:r>
                        <a:rPr lang="en-US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in, zoom out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  Баг-репорт</a:t>
                      </a:r>
                      <a:r>
                        <a:rPr lang="ru-RU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ЗАКЛЮЧЕНИЕ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27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2036"/>
            <a:ext cx="7652084" cy="1063369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4.1.2</a:t>
            </a:r>
            <a:r>
              <a:rPr lang="ru-RU" sz="2000" dirty="0"/>
              <a:t>. </a:t>
            </a:r>
            <a:r>
              <a:rPr lang="ru-RU" sz="2000" dirty="0" smtClean="0"/>
              <a:t>Тестирование корректности </a:t>
            </a:r>
            <a:r>
              <a:rPr lang="ru-RU" sz="2000" dirty="0"/>
              <a:t>отображения карт </a:t>
            </a:r>
            <a:r>
              <a:rPr lang="ru-RU" sz="2000" dirty="0" smtClean="0"/>
              <a:t>		      маршрута </a:t>
            </a:r>
            <a:r>
              <a:rPr lang="ru-RU" sz="2000" dirty="0"/>
              <a:t>Прага-Брно на браузерах </a:t>
            </a:r>
            <a:r>
              <a:rPr lang="ru-RU" sz="2000" dirty="0" err="1"/>
              <a:t>Chrome</a:t>
            </a:r>
            <a:r>
              <a:rPr lang="ru-RU" sz="2000" dirty="0"/>
              <a:t>, </a:t>
            </a:r>
            <a:r>
              <a:rPr lang="ru-RU" sz="2000" dirty="0" err="1"/>
              <a:t>Firefox</a:t>
            </a:r>
            <a:r>
              <a:rPr lang="ru-RU" sz="2000" dirty="0"/>
              <a:t> </a:t>
            </a:r>
            <a:r>
              <a:rPr lang="ru-RU" sz="2000" dirty="0" smtClean="0"/>
              <a:t>	      и </a:t>
            </a:r>
            <a:r>
              <a:rPr lang="ru-RU" sz="2000" dirty="0" err="1"/>
              <a:t>Safari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480" y="111986"/>
            <a:ext cx="975669" cy="975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9" y="1967720"/>
            <a:ext cx="1363148" cy="5631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602" y="1908320"/>
            <a:ext cx="1443328" cy="6815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7941" y="1933935"/>
            <a:ext cx="1234440" cy="60849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1" name="Прямоугольник с двумя скругленными противолежащими углами 20"/>
          <p:cNvSpPr/>
          <p:nvPr/>
        </p:nvSpPr>
        <p:spPr>
          <a:xfrm>
            <a:off x="67378" y="1174282"/>
            <a:ext cx="8970744" cy="770020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627" y="1212783"/>
            <a:ext cx="9057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На скриншотах видно, что та же самая карта, открытая в </a:t>
            </a:r>
            <a:r>
              <a:rPr lang="en-US" sz="1400" dirty="0" smtClean="0"/>
              <a:t>Google</a:t>
            </a:r>
            <a:r>
              <a:rPr lang="ru-RU" sz="1400" dirty="0" smtClean="0"/>
              <a:t> на день позже, неверно отображается при просмотре. Это говорит о том, что нет взаимосвязи отображения карт с пунктами построения маршрута. Т.е. баг может проявиться вне зависимости от маршрута, и скорее всего и браузера.</a:t>
            </a:r>
            <a:endParaRPr lang="en-US" sz="14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" y="2552700"/>
            <a:ext cx="2872727" cy="15735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31" y="2610051"/>
            <a:ext cx="2829937" cy="15480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39" y="2606045"/>
            <a:ext cx="2720327" cy="16194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7" y="4643889"/>
            <a:ext cx="2571418" cy="17545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0" y="4171950"/>
            <a:ext cx="2800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скриншот сделан 9.12.2024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75396" y="6403406"/>
            <a:ext cx="2889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скриншот сделан 10.12.2024</a:t>
            </a:r>
            <a:endParaRPr lang="en-US" sz="1600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" r="4849"/>
          <a:stretch/>
        </p:blipFill>
        <p:spPr>
          <a:xfrm>
            <a:off x="3157083" y="4677876"/>
            <a:ext cx="2870943" cy="17229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7" name="TextBox 26"/>
          <p:cNvSpPr txBox="1"/>
          <p:nvPr/>
        </p:nvSpPr>
        <p:spPr>
          <a:xfrm>
            <a:off x="3047998" y="6411427"/>
            <a:ext cx="2889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скриншот сделан 10.12.2024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6022204" y="6392177"/>
            <a:ext cx="2889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скриншот сделан 10.12.2024</a:t>
            </a:r>
            <a:endParaRPr lang="en-US" sz="1600" dirty="0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" r="4881" b="6439"/>
          <a:stretch/>
        </p:blipFill>
        <p:spPr>
          <a:xfrm>
            <a:off x="6256421" y="4644998"/>
            <a:ext cx="2787976" cy="17076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0" name="TextBox 29"/>
          <p:cNvSpPr txBox="1"/>
          <p:nvPr/>
        </p:nvSpPr>
        <p:spPr>
          <a:xfrm>
            <a:off x="3136232" y="4160721"/>
            <a:ext cx="2800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скриншот сделан 9.12.2024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205086" y="4139865"/>
            <a:ext cx="2800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скриншот сделан 9.12.2024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621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2036"/>
            <a:ext cx="7652084" cy="1063369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4.1.3. Тестирование корректности </a:t>
            </a:r>
            <a:r>
              <a:rPr lang="ru-RU" sz="2000" dirty="0"/>
              <a:t>отображения </a:t>
            </a:r>
            <a:r>
              <a:rPr lang="ru-RU" sz="2000" dirty="0" smtClean="0"/>
              <a:t>		       информации </a:t>
            </a:r>
            <a:r>
              <a:rPr lang="ru-RU" sz="2000" dirty="0"/>
              <a:t>по выбранному номеру </a:t>
            </a:r>
            <a:r>
              <a:rPr lang="ru-RU" sz="2000" dirty="0" smtClean="0"/>
              <a:t>маршрута на 	       браузерах </a:t>
            </a:r>
            <a:r>
              <a:rPr lang="ru-RU" sz="2000" dirty="0" err="1"/>
              <a:t>Chrome</a:t>
            </a:r>
            <a:r>
              <a:rPr lang="ru-RU" sz="2000" dirty="0"/>
              <a:t>, </a:t>
            </a:r>
            <a:r>
              <a:rPr lang="ru-RU" sz="2000" dirty="0" err="1"/>
              <a:t>Firefox</a:t>
            </a:r>
            <a:r>
              <a:rPr lang="ru-RU" sz="2000" dirty="0"/>
              <a:t> </a:t>
            </a:r>
            <a:r>
              <a:rPr lang="ru-RU" sz="2000" dirty="0" smtClean="0"/>
              <a:t>и </a:t>
            </a:r>
            <a:r>
              <a:rPr lang="ru-RU" sz="2000" dirty="0" err="1"/>
              <a:t>Safari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480" y="111986"/>
            <a:ext cx="975669" cy="975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Прямоугольник с двумя скругленными противолежащими углами 20"/>
          <p:cNvSpPr/>
          <p:nvPr/>
        </p:nvSpPr>
        <p:spPr>
          <a:xfrm>
            <a:off x="67378" y="1174282"/>
            <a:ext cx="8970744" cy="770020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627" y="1212783"/>
            <a:ext cx="9057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На скриншотах видно, что все элементы </a:t>
            </a:r>
            <a:r>
              <a:rPr lang="ru-RU" sz="1400" dirty="0" err="1" smtClean="0"/>
              <a:t>инфоокна</a:t>
            </a:r>
            <a:r>
              <a:rPr lang="ru-RU" sz="1400" dirty="0" smtClean="0"/>
              <a:t> с отображением информации о маршруте, отображаются корректно, вне зависимости от браузера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3629" y="4162325"/>
            <a:ext cx="222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верхняя часть </a:t>
            </a:r>
            <a:r>
              <a:rPr lang="ru-RU" sz="1400" dirty="0" err="1" smtClean="0"/>
              <a:t>инфоокна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" y="6519446"/>
            <a:ext cx="2858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окно пролистано вниз до конца</a:t>
            </a:r>
            <a:endParaRPr lang="en-US" sz="1400" dirty="0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2" y="2561975"/>
            <a:ext cx="1813506" cy="1679668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4" y="4505626"/>
            <a:ext cx="1950347" cy="209730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011102" y="4199222"/>
            <a:ext cx="222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верхняя часть </a:t>
            </a:r>
            <a:r>
              <a:rPr lang="ru-RU" sz="1400" dirty="0" err="1" smtClean="0"/>
              <a:t>инфоокна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570846" y="4101365"/>
            <a:ext cx="222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верхняя часть </a:t>
            </a:r>
            <a:r>
              <a:rPr lang="ru-RU" sz="1400" dirty="0" err="1" smtClean="0"/>
              <a:t>инфоокна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2731972" y="6550223"/>
            <a:ext cx="2858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окно пролистано вниз до конца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5958039" y="6477737"/>
            <a:ext cx="2858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окно пролистано вниз до конца</a:t>
            </a:r>
            <a:endParaRPr lang="en-US" sz="1400" dirty="0"/>
          </a:p>
        </p:txBody>
      </p:sp>
      <p:pic>
        <p:nvPicPr>
          <p:cNvPr id="38" name="Рисунок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042" y="2536819"/>
            <a:ext cx="2012799" cy="1736797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480" y="4494998"/>
            <a:ext cx="2110851" cy="2127183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56" y="2553881"/>
            <a:ext cx="2705779" cy="1642492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11" y="4425846"/>
            <a:ext cx="2950790" cy="215315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2063" y="1972436"/>
            <a:ext cx="1234440" cy="60849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4720" y="1937196"/>
            <a:ext cx="1443328" cy="6815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817" y="1996595"/>
            <a:ext cx="1363148" cy="5631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555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393" y="2534478"/>
            <a:ext cx="7529804" cy="1798982"/>
          </a:xfrm>
        </p:spPr>
        <p:txBody>
          <a:bodyPr>
            <a:normAutofit/>
          </a:bodyPr>
          <a:lstStyle/>
          <a:p>
            <a:pPr algn="l"/>
            <a:r>
              <a:rPr lang="ru-RU" dirty="0" smtClean="0"/>
              <a:t>Нагрузочное Тестирование / </a:t>
            </a:r>
            <a:br>
              <a:rPr lang="ru-RU" dirty="0" smtClean="0"/>
            </a:br>
            <a:r>
              <a:rPr lang="en-US" dirty="0" smtClean="0"/>
              <a:t>Stress Testing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60" y="2836645"/>
            <a:ext cx="1101880" cy="1103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712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26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5.2.2. Нагрузочный тест </a:t>
            </a:r>
            <a:r>
              <a:rPr lang="ru-RU" sz="2000" dirty="0"/>
              <a:t>на добавление </a:t>
            </a:r>
            <a:r>
              <a:rPr lang="ru-RU" sz="2000" dirty="0" smtClean="0"/>
              <a:t>записей</a:t>
            </a:r>
            <a:br>
              <a:rPr lang="ru-RU" sz="2000" dirty="0" smtClean="0"/>
            </a:br>
            <a:r>
              <a:rPr lang="ru-RU" sz="2000" dirty="0"/>
              <a:t>	</a:t>
            </a:r>
            <a:r>
              <a:rPr lang="ru-RU" sz="2000" dirty="0" smtClean="0"/>
              <a:t>   </a:t>
            </a:r>
            <a:r>
              <a:rPr lang="ru-RU" sz="2000" dirty="0" smtClean="0"/>
              <a:t>   в «Избранное </a:t>
            </a:r>
            <a:r>
              <a:rPr lang="ru-RU" sz="2000" dirty="0"/>
              <a:t>/ </a:t>
            </a:r>
            <a:r>
              <a:rPr lang="en-US" sz="2000" dirty="0" err="1"/>
              <a:t>Moje</a:t>
            </a:r>
            <a:r>
              <a:rPr lang="en-US" sz="2000" dirty="0"/>
              <a:t> </a:t>
            </a:r>
            <a:r>
              <a:rPr lang="en-US" sz="2000" dirty="0" err="1" smtClean="0"/>
              <a:t>Spojeni</a:t>
            </a:r>
            <a:r>
              <a:rPr lang="ru-RU" sz="2000" dirty="0" smtClean="0"/>
              <a:t>»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5" t="23017" r="19789" b="29482"/>
          <a:stretch/>
        </p:blipFill>
        <p:spPr>
          <a:xfrm>
            <a:off x="100972" y="1132662"/>
            <a:ext cx="8927525" cy="21172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Прямоугольник 16"/>
          <p:cNvSpPr/>
          <p:nvPr/>
        </p:nvSpPr>
        <p:spPr>
          <a:xfrm>
            <a:off x="177803" y="872027"/>
            <a:ext cx="8898466" cy="5986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ЛОГИКА ТЕСТА ПОСТРОЕНА СЛЕДУЮЩИМ ОБРАЗОМ</a:t>
            </a:r>
            <a:r>
              <a:rPr lang="ru-RU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algn="ctr"/>
            <a:endParaRPr lang="ru-RU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https://</a:t>
            </a:r>
            <a:r>
              <a:rPr 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www.figma.com/board/41s7mQp4G3O2T8XVmhWocw/IDOS_find_route_scheme?node-id=0-1&amp;node-type=canvas&amp;t=0Dp77thYuLy3Ndmq-0</a:t>
            </a:r>
            <a:r>
              <a:rPr lang="ru-RU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endParaRPr lang="ru-RU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 Данные берутся </a:t>
            </a:r>
            <a:r>
              <a:rPr lang="ru-RU" sz="1100" dirty="0" err="1" smtClean="0"/>
              <a:t>рандомно</a:t>
            </a:r>
            <a:r>
              <a:rPr lang="ru-RU" sz="1100" dirty="0" smtClean="0"/>
              <a:t> из </a:t>
            </a:r>
            <a:r>
              <a:rPr lang="en-US" sz="1100" dirty="0" smtClean="0"/>
              <a:t>excel </a:t>
            </a:r>
            <a:r>
              <a:rPr lang="ru-RU" sz="1100" dirty="0" smtClean="0"/>
              <a:t>файла </a:t>
            </a:r>
            <a:r>
              <a:rPr lang="en-US" sz="1100" b="1" dirty="0" smtClean="0">
                <a:solidFill>
                  <a:srgbClr val="00B050"/>
                </a:solidFill>
              </a:rPr>
              <a:t>Czech</a:t>
            </a:r>
            <a:r>
              <a:rPr lang="ru-RU" sz="1100" b="1" dirty="0" smtClean="0">
                <a:solidFill>
                  <a:srgbClr val="00B050"/>
                </a:solidFill>
              </a:rPr>
              <a:t>_</a:t>
            </a:r>
            <a:r>
              <a:rPr lang="en-US" sz="1100" b="1" dirty="0" smtClean="0">
                <a:solidFill>
                  <a:srgbClr val="00B050"/>
                </a:solidFill>
              </a:rPr>
              <a:t>Republic</a:t>
            </a:r>
            <a:r>
              <a:rPr lang="ru-RU" sz="1100" b="1" dirty="0" smtClean="0">
                <a:solidFill>
                  <a:srgbClr val="00B050"/>
                </a:solidFill>
              </a:rPr>
              <a:t>_</a:t>
            </a:r>
            <a:r>
              <a:rPr lang="en-US" sz="1100" b="1" dirty="0" smtClean="0">
                <a:solidFill>
                  <a:srgbClr val="00B050"/>
                </a:solidFill>
              </a:rPr>
              <a:t>Locations.xlsx</a:t>
            </a:r>
            <a:r>
              <a:rPr lang="ru-RU" sz="1100" dirty="0" smtClean="0"/>
              <a:t>, затем вставляются в поля «</a:t>
            </a:r>
            <a:r>
              <a:rPr lang="en-US" sz="1100" dirty="0" smtClean="0"/>
              <a:t>Odkud</a:t>
            </a:r>
            <a:r>
              <a:rPr lang="ru-RU" sz="1100" dirty="0" smtClean="0"/>
              <a:t>» и «</a:t>
            </a:r>
            <a:r>
              <a:rPr lang="en-US" sz="1100" dirty="0" smtClean="0"/>
              <a:t>Kam</a:t>
            </a:r>
            <a:r>
              <a:rPr lang="ru-RU" sz="1100" dirty="0" smtClean="0"/>
              <a:t>»</a:t>
            </a:r>
            <a:r>
              <a:rPr lang="en-US" sz="1100" dirty="0" smtClean="0"/>
              <a:t>. Excel </a:t>
            </a:r>
            <a:r>
              <a:rPr lang="ru-RU" sz="1100" dirty="0" smtClean="0"/>
              <a:t>файл добавляется в </a:t>
            </a:r>
            <a:r>
              <a:rPr lang="en-US" sz="1100" dirty="0" err="1" smtClean="0"/>
              <a:t>PyCharm</a:t>
            </a:r>
            <a:r>
              <a:rPr lang="en-US" sz="1100" dirty="0" smtClean="0"/>
              <a:t> </a:t>
            </a:r>
            <a:r>
              <a:rPr lang="ru-RU" sz="1100" dirty="0" smtClean="0"/>
              <a:t>при помощи пакета «</a:t>
            </a:r>
            <a:r>
              <a:rPr lang="en-US" sz="1100" dirty="0" smtClean="0"/>
              <a:t>import </a:t>
            </a:r>
            <a:r>
              <a:rPr lang="en-US" sz="1100" b="1" dirty="0" smtClean="0">
                <a:solidFill>
                  <a:srgbClr val="FFC000"/>
                </a:solidFill>
              </a:rPr>
              <a:t>pandas</a:t>
            </a:r>
            <a:r>
              <a:rPr lang="ru-RU" sz="1100" b="1" dirty="0" smtClean="0">
                <a:solidFill>
                  <a:srgbClr val="FFC000"/>
                </a:solidFill>
              </a:rPr>
              <a:t>»</a:t>
            </a:r>
            <a:r>
              <a:rPr lang="en-US" sz="1100" dirty="0" smtClean="0"/>
              <a:t> </a:t>
            </a:r>
            <a:r>
              <a:rPr lang="ru-RU" sz="1100" dirty="0" smtClean="0"/>
              <a:t>(для удобства в коде он используется как </a:t>
            </a:r>
            <a:r>
              <a:rPr lang="ru-RU" sz="1100" b="1" dirty="0">
                <a:solidFill>
                  <a:srgbClr val="FFC000"/>
                </a:solidFill>
              </a:rPr>
              <a:t>«</a:t>
            </a:r>
            <a:r>
              <a:rPr lang="en-US" sz="1100" b="1" dirty="0" err="1">
                <a:solidFill>
                  <a:srgbClr val="FFC000"/>
                </a:solidFill>
              </a:rPr>
              <a:t>pd</a:t>
            </a:r>
            <a:r>
              <a:rPr lang="ru-RU" sz="1100" b="1" dirty="0" smtClean="0">
                <a:solidFill>
                  <a:srgbClr val="FFC000"/>
                </a:solidFill>
              </a:rPr>
              <a:t>»)</a:t>
            </a:r>
            <a:endParaRPr lang="ru-RU" sz="11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Если 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Затем при помощи функции </a:t>
            </a:r>
            <a:r>
              <a:rPr lang="en-US" sz="1100" b="1" dirty="0">
                <a:solidFill>
                  <a:srgbClr val="00B0F0"/>
                </a:solidFill>
              </a:rPr>
              <a:t>random_datetime_generator():</a:t>
            </a:r>
            <a:r>
              <a:rPr lang="ru-RU" sz="1100" b="1" dirty="0">
                <a:solidFill>
                  <a:srgbClr val="00B0F0"/>
                </a:solidFill>
              </a:rPr>
              <a:t> </a:t>
            </a:r>
            <a:r>
              <a:rPr lang="ru-RU" sz="1100" dirty="0" smtClean="0"/>
              <a:t>генерируются рандомные время и дата, которые вставляются в соответствующие поля.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Дальше, за очистку полей ввода при каждой итерации отвечает функция</a:t>
            </a:r>
            <a:r>
              <a:rPr lang="en-US" sz="1100" dirty="0" smtClean="0"/>
              <a:t> </a:t>
            </a:r>
            <a:r>
              <a:rPr lang="en-US" sz="1100" b="1" dirty="0">
                <a:solidFill>
                  <a:srgbClr val="00B0F0"/>
                </a:solidFill>
              </a:rPr>
              <a:t>clear_fields()</a:t>
            </a:r>
            <a:r>
              <a:rPr lang="ru-RU" sz="1100" dirty="0" smtClean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Для обработки предупреждений и уведомлений в полях ввода «</a:t>
            </a:r>
            <a:r>
              <a:rPr lang="en-US" sz="1100" dirty="0" smtClean="0"/>
              <a:t>Kam</a:t>
            </a:r>
            <a:r>
              <a:rPr lang="ru-RU" sz="1100" dirty="0" smtClean="0"/>
              <a:t>» и «</a:t>
            </a:r>
            <a:r>
              <a:rPr lang="en-US" sz="1100" dirty="0" smtClean="0"/>
              <a:t>Odkud</a:t>
            </a:r>
            <a:r>
              <a:rPr lang="ru-RU" sz="1100" dirty="0" smtClean="0"/>
              <a:t>»</a:t>
            </a:r>
            <a:r>
              <a:rPr lang="en-US" sz="1100" dirty="0" smtClean="0"/>
              <a:t> </a:t>
            </a:r>
            <a:r>
              <a:rPr lang="ru-RU" sz="1100" dirty="0" smtClean="0"/>
              <a:t>есть функция</a:t>
            </a:r>
            <a:r>
              <a:rPr lang="en-US" sz="1100" dirty="0" smtClean="0"/>
              <a:t> </a:t>
            </a:r>
            <a:r>
              <a:rPr lang="en-US" sz="1100" b="1" dirty="0" smtClean="0">
                <a:solidFill>
                  <a:srgbClr val="00B0F0"/>
                </a:solidFill>
              </a:rPr>
              <a:t>check_label_error</a:t>
            </a:r>
            <a:r>
              <a:rPr lang="ru-RU" sz="1100" b="1" dirty="0" smtClean="0">
                <a:solidFill>
                  <a:srgbClr val="00B0F0"/>
                </a:solidFill>
              </a:rPr>
              <a:t>()</a:t>
            </a:r>
            <a:r>
              <a:rPr lang="en-US" sz="1100" dirty="0" smtClean="0"/>
              <a:t>, </a:t>
            </a:r>
            <a:r>
              <a:rPr lang="ru-RU" sz="1100" dirty="0" smtClean="0"/>
              <a:t>она обрабатывает такие запрещающие уведомления </a:t>
            </a:r>
            <a:r>
              <a:rPr lang="en-US" sz="1100" dirty="0" err="1"/>
              <a:t>Takové</a:t>
            </a:r>
            <a:r>
              <a:rPr lang="en-US" sz="1100" dirty="0"/>
              <a:t> </a:t>
            </a:r>
            <a:r>
              <a:rPr lang="en-US" sz="1100" dirty="0" err="1"/>
              <a:t>místo</a:t>
            </a:r>
            <a:r>
              <a:rPr lang="en-US" sz="1100" dirty="0"/>
              <a:t> </a:t>
            </a:r>
            <a:r>
              <a:rPr lang="en-US" sz="1100" dirty="0" err="1" smtClean="0"/>
              <a:t>neznáme</a:t>
            </a:r>
            <a:r>
              <a:rPr lang="en-US" sz="1100" dirty="0" smtClean="0"/>
              <a:t>“ </a:t>
            </a:r>
            <a:r>
              <a:rPr lang="ru-RU" sz="1100" dirty="0" smtClean="0"/>
              <a:t>и </a:t>
            </a:r>
            <a:r>
              <a:rPr lang="en-US" sz="1100" dirty="0" smtClean="0"/>
              <a:t>"</a:t>
            </a:r>
            <a:r>
              <a:rPr lang="en-US" sz="1100" dirty="0" err="1" smtClean="0"/>
              <a:t>Zadání</a:t>
            </a:r>
            <a:r>
              <a:rPr lang="en-US" sz="1100" dirty="0" smtClean="0"/>
              <a:t> </a:t>
            </a:r>
            <a:r>
              <a:rPr lang="en-US" sz="1100" dirty="0" err="1"/>
              <a:t>není</a:t>
            </a:r>
            <a:r>
              <a:rPr lang="en-US" sz="1100" dirty="0"/>
              <a:t> </a:t>
            </a:r>
            <a:r>
              <a:rPr lang="en-US" sz="1100" dirty="0" err="1"/>
              <a:t>jednoznačné</a:t>
            </a:r>
            <a:r>
              <a:rPr lang="en-US" sz="1100" dirty="0"/>
              <a:t>, </a:t>
            </a:r>
            <a:r>
              <a:rPr lang="en-US" sz="1100" dirty="0" err="1"/>
              <a:t>vyberte</a:t>
            </a:r>
            <a:r>
              <a:rPr lang="en-US" sz="1100" dirty="0"/>
              <a:t> </a:t>
            </a:r>
            <a:r>
              <a:rPr lang="en-US" sz="1100" dirty="0" err="1"/>
              <a:t>prosím</a:t>
            </a:r>
            <a:r>
              <a:rPr lang="en-US" sz="1100" dirty="0"/>
              <a:t> z </a:t>
            </a:r>
            <a:r>
              <a:rPr lang="en-US" sz="1100" dirty="0" err="1"/>
              <a:t>nabízeného</a:t>
            </a:r>
            <a:r>
              <a:rPr lang="en-US" sz="1100" dirty="0"/>
              <a:t> </a:t>
            </a:r>
            <a:r>
              <a:rPr lang="en-US" sz="1100" dirty="0" err="1" smtClean="0"/>
              <a:t>seznamu</a:t>
            </a:r>
            <a:r>
              <a:rPr lang="en-US" sz="1100" dirty="0" smtClean="0"/>
              <a:t>.”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 </a:t>
            </a:r>
            <a:r>
              <a:rPr lang="ru-RU" sz="1100" dirty="0" smtClean="0"/>
              <a:t> Ввиду разного алгоритма обработки, поля </a:t>
            </a:r>
            <a:r>
              <a:rPr lang="ru-RU" sz="1100" dirty="0"/>
              <a:t>ввода «</a:t>
            </a:r>
            <a:r>
              <a:rPr lang="en-US" sz="1100" dirty="0"/>
              <a:t>Kam</a:t>
            </a:r>
            <a:r>
              <a:rPr lang="ru-RU" sz="1100" dirty="0"/>
              <a:t>» и «</a:t>
            </a:r>
            <a:r>
              <a:rPr lang="en-US" sz="1100" dirty="0"/>
              <a:t>Odkud</a:t>
            </a:r>
            <a:r>
              <a:rPr lang="ru-RU" sz="1100" dirty="0"/>
              <a:t>»</a:t>
            </a:r>
            <a:r>
              <a:rPr lang="ru-RU" sz="1100" dirty="0" smtClean="0"/>
              <a:t> обрабатываются по разному соответствующими функциями </a:t>
            </a:r>
            <a:r>
              <a:rPr lang="en-US" sz="1100" dirty="0" err="1">
                <a:solidFill>
                  <a:srgbClr val="00B0F0"/>
                </a:solidFill>
              </a:rPr>
              <a:t>fill_kam_with_random_location</a:t>
            </a:r>
            <a:r>
              <a:rPr lang="en-US" sz="1100" dirty="0">
                <a:solidFill>
                  <a:srgbClr val="00B0F0"/>
                </a:solidFill>
              </a:rPr>
              <a:t>(</a:t>
            </a:r>
            <a:r>
              <a:rPr lang="en-US" sz="1100" dirty="0" err="1">
                <a:solidFill>
                  <a:srgbClr val="00B0F0"/>
                </a:solidFill>
              </a:rPr>
              <a:t>field_id</a:t>
            </a:r>
            <a:r>
              <a:rPr lang="en-US" sz="1100" dirty="0">
                <a:solidFill>
                  <a:srgbClr val="00B0F0"/>
                </a:solidFill>
              </a:rPr>
              <a:t>,</a:t>
            </a:r>
            <a:r>
              <a:rPr lang="ru-RU" sz="1100" dirty="0">
                <a:solidFill>
                  <a:srgbClr val="00B0F0"/>
                </a:solidFill>
              </a:rPr>
              <a:t> </a:t>
            </a:r>
            <a:r>
              <a:rPr lang="en-US" sz="1100" dirty="0" err="1">
                <a:solidFill>
                  <a:srgbClr val="00B0F0"/>
                </a:solidFill>
              </a:rPr>
              <a:t>field_name</a:t>
            </a:r>
            <a:r>
              <a:rPr lang="en-US" sz="1100" dirty="0">
                <a:solidFill>
                  <a:srgbClr val="00B0F0"/>
                </a:solidFill>
              </a:rPr>
              <a:t>)</a:t>
            </a:r>
            <a:r>
              <a:rPr lang="ru-RU" sz="1100" dirty="0">
                <a:solidFill>
                  <a:srgbClr val="00B0F0"/>
                </a:solidFill>
              </a:rPr>
              <a:t> </a:t>
            </a:r>
            <a:r>
              <a:rPr lang="ru-RU" sz="1100" dirty="0" smtClean="0"/>
              <a:t>и </a:t>
            </a:r>
            <a:r>
              <a:rPr lang="en-US" sz="1100" dirty="0" err="1">
                <a:solidFill>
                  <a:srgbClr val="00B0F0"/>
                </a:solidFill>
              </a:rPr>
              <a:t>fill_odkud_with_random_location</a:t>
            </a:r>
            <a:r>
              <a:rPr lang="ru-RU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rgbClr val="00B0F0"/>
                </a:solidFill>
              </a:rPr>
              <a:t>(</a:t>
            </a:r>
            <a:r>
              <a:rPr lang="en-US" sz="1100" dirty="0" err="1">
                <a:solidFill>
                  <a:srgbClr val="00B0F0"/>
                </a:solidFill>
              </a:rPr>
              <a:t>field_id</a:t>
            </a:r>
            <a:r>
              <a:rPr lang="en-US" sz="1100" dirty="0">
                <a:solidFill>
                  <a:srgbClr val="00B0F0"/>
                </a:solidFill>
              </a:rPr>
              <a:t>, </a:t>
            </a:r>
            <a:r>
              <a:rPr lang="en-US" sz="1100" dirty="0" err="1">
                <a:solidFill>
                  <a:srgbClr val="00B0F0"/>
                </a:solidFill>
              </a:rPr>
              <a:t>field_name</a:t>
            </a:r>
            <a:r>
              <a:rPr lang="en-US" sz="1100" dirty="0" smtClean="0">
                <a:solidFill>
                  <a:srgbClr val="00B0F0"/>
                </a:solidFill>
              </a:rPr>
              <a:t>)</a:t>
            </a:r>
            <a:endParaRPr lang="ru-RU" sz="11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Для запуска поиска маршрутов создана функция </a:t>
            </a:r>
            <a:r>
              <a:rPr lang="en-US" sz="1100" b="1" dirty="0" err="1">
                <a:solidFill>
                  <a:srgbClr val="00B0F0"/>
                </a:solidFill>
              </a:rPr>
              <a:t>search_spojeni</a:t>
            </a:r>
            <a:r>
              <a:rPr lang="en-US" sz="1100" b="1" dirty="0" smtClean="0">
                <a:solidFill>
                  <a:srgbClr val="00B0F0"/>
                </a:solidFill>
              </a:rPr>
              <a:t>()</a:t>
            </a:r>
            <a:r>
              <a:rPr lang="ru-RU" sz="1100" b="1" dirty="0" smtClean="0">
                <a:solidFill>
                  <a:srgbClr val="00B0F0"/>
                </a:solidFill>
              </a:rPr>
              <a:t> </a:t>
            </a:r>
            <a:r>
              <a:rPr lang="ru-RU" sz="1100" dirty="0" smtClean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/>
              <a:t>Д</a:t>
            </a:r>
            <a:r>
              <a:rPr lang="ru-RU" sz="1100" dirty="0" smtClean="0"/>
              <a:t>овольно часто при работе теста открывается дополнительная страница в отдельной вкладке с адресом 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hlinkClick r:id="rId6"/>
              </a:rPr>
              <a:t>https://idos.cz/napoveda/#</a:t>
            </a:r>
            <a:r>
              <a:rPr lang="en-US" sz="1100" dirty="0" smtClean="0">
                <a:hlinkClick r:id="rId6"/>
              </a:rPr>
              <a:t>tipy_triky</a:t>
            </a:r>
            <a:r>
              <a:rPr lang="ru-RU" sz="1100" dirty="0" smtClean="0"/>
              <a:t>  </a:t>
            </a:r>
            <a:r>
              <a:rPr lang="ru-RU" sz="1100" dirty="0"/>
              <a:t>и переключает обзор на </a:t>
            </a:r>
            <a:r>
              <a:rPr lang="ru-RU" sz="1100" dirty="0" smtClean="0"/>
              <a:t>себя. Она закрывается функцией </a:t>
            </a:r>
            <a:r>
              <a:rPr lang="en-US" sz="1100" b="1" dirty="0" err="1" smtClean="0">
                <a:solidFill>
                  <a:srgbClr val="00B0F0"/>
                </a:solidFill>
              </a:rPr>
              <a:t>close_help_page_if_open</a:t>
            </a:r>
            <a:r>
              <a:rPr lang="ru-RU" sz="1100" b="1" dirty="0" smtClean="0">
                <a:solidFill>
                  <a:srgbClr val="00B0F0"/>
                </a:solidFill>
              </a:rPr>
              <a:t>, </a:t>
            </a:r>
            <a:r>
              <a:rPr lang="ru-RU" sz="1100" dirty="0" smtClean="0"/>
              <a:t>которая возвращает фокус к вкладке теста.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После построения маршрута, для добавления всех найденных маршрутов в Избранное, запускается функция </a:t>
            </a:r>
            <a:r>
              <a:rPr lang="en-US" sz="1100" b="1" dirty="0" err="1">
                <a:solidFill>
                  <a:srgbClr val="00B0F0"/>
                </a:solidFill>
              </a:rPr>
              <a:t>add_routes_to_favorites</a:t>
            </a:r>
            <a:r>
              <a:rPr lang="en-US" sz="1100" b="1" dirty="0">
                <a:solidFill>
                  <a:srgbClr val="00B0F0"/>
                </a:solidFill>
              </a:rPr>
              <a:t>()</a:t>
            </a:r>
            <a:endParaRPr lang="ru-RU" sz="1100" b="1" dirty="0">
              <a:solidFill>
                <a:srgbClr val="00B0F0"/>
              </a:solidFill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И в завершении функция </a:t>
            </a:r>
            <a:r>
              <a:rPr lang="en-US" sz="1100" b="1" dirty="0" err="1">
                <a:solidFill>
                  <a:srgbClr val="00B0F0"/>
                </a:solidFill>
              </a:rPr>
              <a:t>get_favorites_count_from_icon</a:t>
            </a:r>
            <a:r>
              <a:rPr lang="en-US" sz="1100" b="1" dirty="0">
                <a:solidFill>
                  <a:srgbClr val="00B0F0"/>
                </a:solidFill>
              </a:rPr>
              <a:t>()</a:t>
            </a:r>
            <a:r>
              <a:rPr lang="ru-RU" sz="1100" b="1" dirty="0">
                <a:solidFill>
                  <a:srgbClr val="00B0F0"/>
                </a:solidFill>
              </a:rPr>
              <a:t> </a:t>
            </a:r>
            <a:r>
              <a:rPr lang="ru-RU" sz="1100" dirty="0" smtClean="0"/>
              <a:t>подсчитывает общее количество записей, добавленных в ходе теста. </a:t>
            </a:r>
          </a:p>
        </p:txBody>
      </p:sp>
    </p:spTree>
    <p:extLst>
      <p:ext uri="{BB962C8B-B14F-4D97-AF65-F5344CB8AC3E}">
        <p14:creationId xmlns:p14="http://schemas.microsoft.com/office/powerpoint/2010/main" val="5494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0" y="3368680"/>
            <a:ext cx="6487471" cy="33501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57"/>
          <a:stretch/>
        </p:blipFill>
        <p:spPr>
          <a:xfrm>
            <a:off x="139148" y="948938"/>
            <a:ext cx="4780722" cy="3697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5.1</a:t>
            </a:r>
            <a:r>
              <a:rPr lang="ru-RU" sz="2000" dirty="0"/>
              <a:t>. Результаты нагрузочного теста</a:t>
            </a:r>
            <a:br>
              <a:rPr lang="ru-RU" sz="2000" dirty="0"/>
            </a:br>
            <a:r>
              <a:rPr lang="ru-RU" sz="2000" dirty="0"/>
              <a:t>	   на добавление записей в Избранное / </a:t>
            </a:r>
            <a:r>
              <a:rPr lang="en-US" sz="2000" dirty="0" err="1"/>
              <a:t>Moje</a:t>
            </a:r>
            <a:r>
              <a:rPr lang="en-US" sz="2000" dirty="0"/>
              <a:t> </a:t>
            </a:r>
            <a:r>
              <a:rPr lang="en-US" sz="2000" dirty="0" err="1"/>
              <a:t>Spojeni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781800" y="3426593"/>
            <a:ext cx="2188946" cy="3301466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Ошибка «</a:t>
            </a:r>
            <a:r>
              <a:rPr lang="en-US" sz="1200" dirty="0" smtClean="0"/>
              <a:t>not connected to </a:t>
            </a:r>
            <a:r>
              <a:rPr lang="en-US" sz="1200" dirty="0" err="1" smtClean="0"/>
              <a:t>DevTools</a:t>
            </a:r>
            <a:r>
              <a:rPr lang="ru-RU" sz="1200" dirty="0"/>
              <a:t>:</a:t>
            </a:r>
            <a:r>
              <a:rPr lang="en-US" sz="1200" dirty="0" smtClean="0"/>
              <a:t> </a:t>
            </a:r>
            <a:r>
              <a:rPr lang="en-US" sz="1200" dirty="0"/>
              <a:t>disconnected not connected to </a:t>
            </a:r>
            <a:r>
              <a:rPr lang="en-US" sz="1200" dirty="0" err="1" smtClean="0"/>
              <a:t>DevTools</a:t>
            </a:r>
            <a:r>
              <a:rPr lang="en-US" sz="1200" dirty="0" smtClean="0"/>
              <a:t> </a:t>
            </a:r>
            <a:r>
              <a:rPr lang="en-US" sz="1200" dirty="0"/>
              <a:t>failed to check if window was closed</a:t>
            </a:r>
            <a:r>
              <a:rPr lang="ru-RU" sz="1200" dirty="0" smtClean="0"/>
              <a:t>»</a:t>
            </a:r>
            <a:r>
              <a:rPr lang="en-US" sz="1200" dirty="0" smtClean="0"/>
              <a:t> </a:t>
            </a:r>
            <a:r>
              <a:rPr lang="ru-RU" sz="1200" dirty="0" smtClean="0"/>
              <a:t>указывает на ошибку во время ввода данных в поле «Куда».</a:t>
            </a:r>
          </a:p>
          <a:p>
            <a:r>
              <a:rPr lang="ru-RU" sz="1200" dirty="0" smtClean="0"/>
              <a:t>Это говорит об отказе самого сервиса, принимать запросы и строить маршрут.</a:t>
            </a:r>
            <a:endParaRPr lang="en-US" sz="1400" dirty="0" smtClean="0"/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5011622" y="953258"/>
            <a:ext cx="3402710" cy="230008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5255394" y="1166082"/>
            <a:ext cx="27423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Первый тест из 100 был запущен из </a:t>
            </a:r>
            <a:r>
              <a:rPr lang="en-US" sz="1200" dirty="0" err="1" smtClean="0"/>
              <a:t>PyCharm</a:t>
            </a:r>
            <a:r>
              <a:rPr lang="ru-RU" sz="1200" dirty="0" smtClean="0"/>
              <a:t>, тестирование продлилось около 13 минут, общее количество добавленных записей – 144.</a:t>
            </a:r>
          </a:p>
          <a:p>
            <a:endParaRPr lang="ru-RU" sz="1200" dirty="0" smtClean="0"/>
          </a:p>
          <a:p>
            <a:r>
              <a:rPr lang="ru-RU" sz="1200" dirty="0" smtClean="0"/>
              <a:t>Затем, на 49 итерации тест завис. На этом скриншоте количество добавленных записей в Избранное пока 141, </a:t>
            </a:r>
            <a:r>
              <a:rPr lang="ru-RU" sz="1200" dirty="0" err="1" smtClean="0"/>
              <a:t>тк</a:t>
            </a:r>
            <a:r>
              <a:rPr lang="ru-RU" sz="1200" dirty="0" smtClean="0"/>
              <a:t> не еще обновились данные в Избранном.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770465" y="5393266"/>
            <a:ext cx="5842002" cy="609601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965200" y="3572932"/>
            <a:ext cx="770466" cy="169335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1803398" y="3471334"/>
            <a:ext cx="770469" cy="17780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2497665" y="1718734"/>
            <a:ext cx="1803401" cy="19473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4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7" y="4165600"/>
            <a:ext cx="4696176" cy="25315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3" y="915962"/>
            <a:ext cx="5717283" cy="3131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5.1. Результаты нагрузочного теста</a:t>
            </a:r>
            <a:br>
              <a:rPr lang="ru-RU" sz="2000" dirty="0" smtClean="0"/>
            </a:br>
            <a:r>
              <a:rPr lang="ru-RU" sz="2000" dirty="0" smtClean="0"/>
              <a:t>	   на добавление записей в Избранное / </a:t>
            </a:r>
            <a:r>
              <a:rPr lang="en-US" sz="2000" dirty="0" err="1" smtClean="0"/>
              <a:t>Moje</a:t>
            </a:r>
            <a:r>
              <a:rPr lang="en-US" sz="2000" dirty="0" smtClean="0"/>
              <a:t> </a:t>
            </a:r>
            <a:r>
              <a:rPr lang="en-US" sz="2000" dirty="0" err="1" smtClean="0"/>
              <a:t>Spojeni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6001709" y="427495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1379710" y="4453467"/>
            <a:ext cx="2502569" cy="2249192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Данные в поле «</a:t>
            </a:r>
            <a:r>
              <a:rPr lang="en-US" sz="1200" dirty="0" smtClean="0"/>
              <a:t>Odkud</a:t>
            </a:r>
            <a:r>
              <a:rPr lang="ru-RU" sz="1200" dirty="0" smtClean="0"/>
              <a:t>»  совпадают со значением «</a:t>
            </a:r>
            <a:r>
              <a:rPr lang="en-US" sz="1200" dirty="0" err="1" smtClean="0"/>
              <a:t>Kunovice</a:t>
            </a:r>
            <a:r>
              <a:rPr lang="ru-RU" sz="1200" dirty="0" smtClean="0"/>
              <a:t>»</a:t>
            </a:r>
            <a:r>
              <a:rPr lang="en-US" sz="1200" dirty="0" smtClean="0"/>
              <a:t> </a:t>
            </a:r>
            <a:r>
              <a:rPr lang="ru-RU" sz="1200" dirty="0" smtClean="0"/>
              <a:t>в логе теста в </a:t>
            </a:r>
            <a:r>
              <a:rPr lang="en-US" sz="1200" dirty="0" err="1" smtClean="0"/>
              <a:t>PyCharm</a:t>
            </a:r>
            <a:r>
              <a:rPr lang="ru-RU" sz="1200" dirty="0" smtClean="0"/>
              <a:t>, что свидетельствует о правильности ответа на запрос</a:t>
            </a:r>
            <a:r>
              <a:rPr lang="ru-RU" sz="1400" dirty="0" smtClean="0"/>
              <a:t>.</a:t>
            </a:r>
            <a:endParaRPr lang="en-US" sz="1400" dirty="0" smtClean="0"/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2" name="Овал 11"/>
          <p:cNvSpPr/>
          <p:nvPr/>
        </p:nvSpPr>
        <p:spPr>
          <a:xfrm>
            <a:off x="8077200" y="6178617"/>
            <a:ext cx="986856" cy="31531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5968999" y="961725"/>
            <a:ext cx="2580799" cy="230008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002866" y="1166082"/>
            <a:ext cx="21674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Итоговое количество </a:t>
            </a:r>
            <a:r>
              <a:rPr lang="ru-RU" sz="1200" dirty="0"/>
              <a:t>добавленных записей 144.</a:t>
            </a:r>
          </a:p>
          <a:p>
            <a:r>
              <a:rPr lang="ru-RU" sz="1200" dirty="0"/>
              <a:t>После </a:t>
            </a:r>
            <a:r>
              <a:rPr lang="ru-RU" sz="1200" dirty="0" smtClean="0"/>
              <a:t>этого, на 50-м тесте из 100, </a:t>
            </a:r>
            <a:r>
              <a:rPr lang="ru-RU" sz="1200" dirty="0"/>
              <a:t>приложение </a:t>
            </a:r>
            <a:r>
              <a:rPr lang="ru-RU" sz="1200" dirty="0" smtClean="0"/>
              <a:t>зависло на вводе точки назначения «</a:t>
            </a:r>
            <a:r>
              <a:rPr lang="en-US" sz="1200" dirty="0" err="1" smtClean="0"/>
              <a:t>Oslavany</a:t>
            </a:r>
            <a:r>
              <a:rPr lang="ru-RU" sz="1200" dirty="0" smtClean="0"/>
              <a:t>», в результате чего тест был принудительно остановлен. </a:t>
            </a:r>
            <a:endParaRPr lang="ru-RU" sz="1200" dirty="0"/>
          </a:p>
        </p:txBody>
      </p:sp>
      <p:sp>
        <p:nvSpPr>
          <p:cNvPr id="18" name="Овал 17"/>
          <p:cNvSpPr/>
          <p:nvPr/>
        </p:nvSpPr>
        <p:spPr>
          <a:xfrm>
            <a:off x="5028042" y="429188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68865" y="2523066"/>
            <a:ext cx="1803401" cy="19473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310466" y="2184400"/>
            <a:ext cx="838202" cy="18626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048932" y="2345266"/>
            <a:ext cx="838202" cy="18626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9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951522"/>
            <a:ext cx="3988525" cy="23522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6" y="3445377"/>
            <a:ext cx="4995333" cy="2341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350" y="3518261"/>
            <a:ext cx="4567228" cy="20837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5.1. Результаты нагрузочного теста</a:t>
            </a:r>
            <a:br>
              <a:rPr lang="ru-RU" sz="2000" dirty="0" smtClean="0"/>
            </a:br>
            <a:r>
              <a:rPr lang="ru-RU" sz="2000" dirty="0" smtClean="0"/>
              <a:t>	   на добавление записей в Избранное / </a:t>
            </a:r>
            <a:r>
              <a:rPr lang="en-US" sz="2000" dirty="0" err="1" smtClean="0"/>
              <a:t>Moje</a:t>
            </a:r>
            <a:r>
              <a:rPr lang="en-US" sz="2000" dirty="0" smtClean="0"/>
              <a:t> </a:t>
            </a:r>
            <a:r>
              <a:rPr lang="en-US" sz="2000" dirty="0" err="1" smtClean="0"/>
              <a:t>Spojeni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383178" y="5869577"/>
            <a:ext cx="3499102" cy="833082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 smtClean="0"/>
          </a:p>
          <a:p>
            <a:endParaRPr lang="ru-RU" sz="1200" dirty="0"/>
          </a:p>
          <a:p>
            <a:endParaRPr lang="ru-RU" sz="1200" dirty="0" smtClean="0"/>
          </a:p>
          <a:p>
            <a:r>
              <a:rPr lang="ru-RU" sz="1200" dirty="0" smtClean="0"/>
              <a:t>В логе теста видно, что завершилась 26я итерация, начинается 27я. Общее количество добавленных записей 67</a:t>
            </a:r>
            <a:endParaRPr lang="en-US" sz="1400" dirty="0" smtClean="0"/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4310744" y="1022686"/>
            <a:ext cx="4735444" cy="2225612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4476207" y="1183499"/>
            <a:ext cx="45649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Второй тест продлился 22 минуты и </a:t>
            </a:r>
            <a:r>
              <a:rPr lang="ru-RU" sz="1200" dirty="0" smtClean="0"/>
              <a:t>завершился в </a:t>
            </a:r>
            <a:r>
              <a:rPr lang="ru-RU" sz="1200" dirty="0"/>
              <a:t>целом успешно. </a:t>
            </a:r>
            <a:r>
              <a:rPr lang="ru-RU" sz="1200" dirty="0" smtClean="0"/>
              <a:t>Было совершено 100 итераций.</a:t>
            </a:r>
          </a:p>
          <a:p>
            <a:endParaRPr lang="ru-RU" sz="1200" dirty="0" smtClean="0"/>
          </a:p>
          <a:p>
            <a:r>
              <a:rPr lang="ru-RU" sz="1200" dirty="0" smtClean="0"/>
              <a:t>В </a:t>
            </a:r>
            <a:r>
              <a:rPr lang="ru-RU" sz="1200" dirty="0"/>
              <a:t>Избранное было добавлено 280 записей.</a:t>
            </a:r>
          </a:p>
          <a:p>
            <a:r>
              <a:rPr lang="ru-RU" sz="1200" dirty="0"/>
              <a:t>Хотя в логе теста видно, что при некоторых итерациях теста (например в 13, 27, 91, 92)</a:t>
            </a:r>
          </a:p>
          <a:p>
            <a:endParaRPr lang="ru-RU" sz="1200" dirty="0" smtClean="0"/>
          </a:p>
          <a:p>
            <a:r>
              <a:rPr lang="ru-RU" sz="1200" dirty="0" err="1" smtClean="0"/>
              <a:t>Видеорезультаты</a:t>
            </a:r>
            <a:r>
              <a:rPr lang="ru-RU" sz="1200" dirty="0" smtClean="0"/>
              <a:t> обоих тестов доступны </a:t>
            </a:r>
            <a:r>
              <a:rPr lang="ru-RU" sz="1200" dirty="0"/>
              <a:t>по ссылкам:</a:t>
            </a:r>
          </a:p>
          <a:p>
            <a:r>
              <a:rPr lang="en-US" sz="1200" dirty="0" err="1" smtClean="0"/>
              <a:t>htpps</a:t>
            </a:r>
            <a:r>
              <a:rPr lang="en-US" sz="1200" dirty="0" smtClean="0"/>
              <a:t>//</a:t>
            </a:r>
            <a:endParaRPr lang="ru-RU" sz="1200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44434" y="2758198"/>
            <a:ext cx="3421501" cy="185299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646852" y="2423643"/>
            <a:ext cx="842314" cy="19763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4561354" y="5084111"/>
            <a:ext cx="2945434" cy="219409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246257" y="3616716"/>
            <a:ext cx="3385218" cy="354391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Прямоугольник с двумя скругленными противолежащими углами 22"/>
          <p:cNvSpPr/>
          <p:nvPr/>
        </p:nvSpPr>
        <p:spPr>
          <a:xfrm>
            <a:off x="5255624" y="5599611"/>
            <a:ext cx="3499102" cy="1166949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 smtClean="0"/>
          </a:p>
          <a:p>
            <a:endParaRPr lang="ru-RU" sz="1200" dirty="0"/>
          </a:p>
          <a:p>
            <a:endParaRPr lang="ru-RU" sz="1200" dirty="0" smtClean="0"/>
          </a:p>
          <a:p>
            <a:r>
              <a:rPr lang="ru-RU" sz="1200" dirty="0" smtClean="0"/>
              <a:t>На этом скриншоте показано, что 27я итерация завершена, но общее количество добавленных записей по прежнему 67.</a:t>
            </a:r>
          </a:p>
          <a:p>
            <a:r>
              <a:rPr lang="ru-RU" sz="1200" dirty="0" smtClean="0"/>
              <a:t>Это говорит о том, что существуют проблемы при добавлении одновременно большого количества записей в Избранное</a:t>
            </a:r>
            <a:endParaRPr lang="en-US" sz="1400" dirty="0" smtClean="0"/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528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01288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5.3.1</a:t>
            </a:r>
            <a:r>
              <a:rPr lang="ru-RU" sz="2000" dirty="0"/>
              <a:t>. </a:t>
            </a:r>
            <a:r>
              <a:rPr lang="ru-RU" sz="2000" dirty="0" smtClean="0"/>
              <a:t>Нагрузочный тест </a:t>
            </a:r>
            <a:r>
              <a:rPr lang="ru-RU" sz="2000" dirty="0"/>
              <a:t>на построение </a:t>
            </a:r>
            <a:r>
              <a:rPr lang="ru-RU" sz="2000" dirty="0" smtClean="0"/>
              <a:t>маршрута</a:t>
            </a:r>
            <a:br>
              <a:rPr lang="ru-RU" sz="2000" dirty="0" smtClean="0"/>
            </a:br>
            <a:r>
              <a:rPr lang="ru-RU" sz="2000" dirty="0"/>
              <a:t>	</a:t>
            </a:r>
            <a:r>
              <a:rPr lang="ru-RU" sz="2000" dirty="0" smtClean="0"/>
              <a:t>   </a:t>
            </a:r>
            <a:r>
              <a:rPr lang="ru-RU" sz="2000" dirty="0" smtClean="0"/>
              <a:t>   с </a:t>
            </a:r>
            <a:r>
              <a:rPr lang="ru-RU" sz="2000" dirty="0"/>
              <a:t>сохранением скриншотов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354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Прямоугольник 2"/>
          <p:cNvSpPr/>
          <p:nvPr/>
        </p:nvSpPr>
        <p:spPr>
          <a:xfrm>
            <a:off x="211668" y="779413"/>
            <a:ext cx="8720666" cy="6078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ЛОГИКА ТЕСТА ПОСТРОЕНА СЛЕДУЮЩИМ ОБРАЗОМ: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5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https</a:t>
            </a:r>
            <a:r>
              <a:rPr 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://</a:t>
            </a:r>
            <a:r>
              <a:rPr lang="en-US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www.figma.com/board/Loy5rtq2t1WAZHz00qxmgz/IDOS_get_map_screenshot?t=8PVU8OojcMEZ0EOG-0</a:t>
            </a:r>
            <a:r>
              <a:rPr lang="ru-RU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endParaRPr lang="ru-RU" sz="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50" dirty="0"/>
              <a:t> данные берутся </a:t>
            </a:r>
            <a:r>
              <a:rPr lang="ru-RU" sz="1050" dirty="0" err="1"/>
              <a:t>рандомно</a:t>
            </a:r>
            <a:r>
              <a:rPr lang="ru-RU" sz="1050" dirty="0"/>
              <a:t> из </a:t>
            </a:r>
            <a:r>
              <a:rPr lang="en-US" sz="1050" dirty="0"/>
              <a:t>excel </a:t>
            </a:r>
            <a:r>
              <a:rPr lang="ru-RU" sz="1050" dirty="0"/>
              <a:t>файла </a:t>
            </a:r>
            <a:r>
              <a:rPr lang="en-US" sz="1050" dirty="0">
                <a:solidFill>
                  <a:srgbClr val="00B050"/>
                </a:solidFill>
              </a:rPr>
              <a:t>Czech</a:t>
            </a:r>
            <a:r>
              <a:rPr lang="ru-RU" sz="1050" dirty="0">
                <a:solidFill>
                  <a:srgbClr val="00B050"/>
                </a:solidFill>
              </a:rPr>
              <a:t>_</a:t>
            </a:r>
            <a:r>
              <a:rPr lang="en-US" sz="1050" dirty="0">
                <a:solidFill>
                  <a:srgbClr val="00B050"/>
                </a:solidFill>
              </a:rPr>
              <a:t>Republic</a:t>
            </a:r>
            <a:r>
              <a:rPr lang="ru-RU" sz="1050" dirty="0">
                <a:solidFill>
                  <a:srgbClr val="00B050"/>
                </a:solidFill>
              </a:rPr>
              <a:t>_</a:t>
            </a:r>
            <a:r>
              <a:rPr lang="en-US" sz="1050" dirty="0">
                <a:solidFill>
                  <a:srgbClr val="00B050"/>
                </a:solidFill>
              </a:rPr>
              <a:t>Locations.xlsx</a:t>
            </a:r>
            <a:r>
              <a:rPr lang="ru-RU" sz="1050" dirty="0"/>
              <a:t>, затем вставляются в поля «</a:t>
            </a:r>
            <a:r>
              <a:rPr lang="en-US" sz="1050" dirty="0"/>
              <a:t>Odkud</a:t>
            </a:r>
            <a:r>
              <a:rPr lang="ru-RU" sz="1050" dirty="0"/>
              <a:t>» и «</a:t>
            </a:r>
            <a:r>
              <a:rPr lang="en-US" sz="1050" dirty="0"/>
              <a:t>Kam</a:t>
            </a:r>
            <a:r>
              <a:rPr lang="ru-RU" sz="1050" dirty="0"/>
              <a:t>»</a:t>
            </a:r>
            <a:r>
              <a:rPr lang="en-US" sz="1050" dirty="0"/>
              <a:t>. Excel </a:t>
            </a:r>
            <a:r>
              <a:rPr lang="ru-RU" sz="1050" dirty="0"/>
              <a:t>файл добавляется в </a:t>
            </a:r>
            <a:r>
              <a:rPr lang="en-US" sz="1050" dirty="0" err="1"/>
              <a:t>PyCharm</a:t>
            </a:r>
            <a:r>
              <a:rPr lang="en-US" sz="1050" dirty="0"/>
              <a:t> </a:t>
            </a:r>
            <a:r>
              <a:rPr lang="ru-RU" sz="1050" dirty="0"/>
              <a:t>при помощи пакета «</a:t>
            </a:r>
            <a:r>
              <a:rPr lang="en-US" sz="1050" dirty="0"/>
              <a:t>import </a:t>
            </a:r>
            <a:r>
              <a:rPr lang="en-US" sz="1050" b="1" dirty="0">
                <a:solidFill>
                  <a:srgbClr val="FFC000"/>
                </a:solidFill>
              </a:rPr>
              <a:t>pandas</a:t>
            </a:r>
            <a:r>
              <a:rPr lang="ru-RU" sz="1050" b="1" dirty="0">
                <a:solidFill>
                  <a:srgbClr val="FFC000"/>
                </a:solidFill>
              </a:rPr>
              <a:t>»</a:t>
            </a:r>
            <a:r>
              <a:rPr lang="en-US" sz="1050" dirty="0"/>
              <a:t> </a:t>
            </a:r>
            <a:r>
              <a:rPr lang="ru-RU" sz="1050" dirty="0"/>
              <a:t>(для удобства в коде он используется как </a:t>
            </a:r>
            <a:r>
              <a:rPr lang="ru-RU" sz="1050" b="1" dirty="0">
                <a:solidFill>
                  <a:srgbClr val="FFC000"/>
                </a:solidFill>
              </a:rPr>
              <a:t>«</a:t>
            </a:r>
            <a:r>
              <a:rPr lang="en-US" sz="1050" b="1" dirty="0" err="1">
                <a:solidFill>
                  <a:srgbClr val="FFC000"/>
                </a:solidFill>
              </a:rPr>
              <a:t>pd</a:t>
            </a:r>
            <a:r>
              <a:rPr lang="ru-RU" sz="1050" b="1" dirty="0">
                <a:solidFill>
                  <a:srgbClr val="FFC000"/>
                </a:solidFill>
              </a:rPr>
              <a:t>»)</a:t>
            </a:r>
            <a:endParaRPr lang="ru-RU" sz="105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50" dirty="0"/>
              <a:t>Если 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50" dirty="0"/>
              <a:t>Затем при помощи функции </a:t>
            </a:r>
            <a:r>
              <a:rPr lang="en-US" sz="1050" b="1" dirty="0">
                <a:solidFill>
                  <a:srgbClr val="00B0F0"/>
                </a:solidFill>
              </a:rPr>
              <a:t>random_datetime_generator():</a:t>
            </a:r>
            <a:r>
              <a:rPr lang="ru-RU" sz="1050" b="1" dirty="0">
                <a:solidFill>
                  <a:srgbClr val="00B0F0"/>
                </a:solidFill>
              </a:rPr>
              <a:t> </a:t>
            </a:r>
            <a:r>
              <a:rPr lang="ru-RU" sz="1050" dirty="0"/>
              <a:t>генерируются рандомные время и дата, которые вставляются в соответствующие поля.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50" dirty="0"/>
              <a:t>Дальше, за очистку полей ввода при каждой итерации отвечает функция</a:t>
            </a:r>
            <a:r>
              <a:rPr lang="en-US" sz="1050" dirty="0"/>
              <a:t> </a:t>
            </a:r>
            <a:r>
              <a:rPr lang="en-US" sz="1050" b="1" dirty="0">
                <a:solidFill>
                  <a:srgbClr val="00B0F0"/>
                </a:solidFill>
              </a:rPr>
              <a:t>clear_fields()</a:t>
            </a:r>
            <a:r>
              <a:rPr lang="ru-RU" sz="1050" dirty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50" dirty="0"/>
              <a:t>Для обработки предупреждений и уведомлений в полях ввода «</a:t>
            </a:r>
            <a:r>
              <a:rPr lang="en-US" sz="1050" dirty="0"/>
              <a:t>Kam</a:t>
            </a:r>
            <a:r>
              <a:rPr lang="ru-RU" sz="1050" dirty="0"/>
              <a:t>» и «</a:t>
            </a:r>
            <a:r>
              <a:rPr lang="en-US" sz="1050" dirty="0"/>
              <a:t>Odkud</a:t>
            </a:r>
            <a:r>
              <a:rPr lang="ru-RU" sz="1050" dirty="0"/>
              <a:t>»</a:t>
            </a:r>
            <a:r>
              <a:rPr lang="en-US" sz="1050" dirty="0"/>
              <a:t> </a:t>
            </a:r>
            <a:r>
              <a:rPr lang="ru-RU" sz="1050" dirty="0"/>
              <a:t>есть функция</a:t>
            </a:r>
            <a:r>
              <a:rPr lang="en-US" sz="1050" dirty="0"/>
              <a:t> </a:t>
            </a:r>
            <a:r>
              <a:rPr lang="en-US" sz="1050" b="1" dirty="0">
                <a:solidFill>
                  <a:srgbClr val="00B0F0"/>
                </a:solidFill>
              </a:rPr>
              <a:t>check_label_error</a:t>
            </a:r>
            <a:r>
              <a:rPr lang="ru-RU" sz="1050" b="1" dirty="0">
                <a:solidFill>
                  <a:srgbClr val="00B0F0"/>
                </a:solidFill>
              </a:rPr>
              <a:t>()</a:t>
            </a:r>
            <a:r>
              <a:rPr lang="en-US" sz="1050" dirty="0"/>
              <a:t>, </a:t>
            </a:r>
            <a:r>
              <a:rPr lang="ru-RU" sz="1050" dirty="0"/>
              <a:t>она обрабатывает такие запрещающие уведомления </a:t>
            </a:r>
            <a:r>
              <a:rPr lang="en-US" sz="1050" dirty="0" err="1"/>
              <a:t>Takové</a:t>
            </a:r>
            <a:r>
              <a:rPr lang="en-US" sz="1050" dirty="0"/>
              <a:t> </a:t>
            </a:r>
            <a:r>
              <a:rPr lang="en-US" sz="1050" dirty="0" err="1"/>
              <a:t>místo</a:t>
            </a:r>
            <a:r>
              <a:rPr lang="en-US" sz="1050" dirty="0"/>
              <a:t> </a:t>
            </a:r>
            <a:r>
              <a:rPr lang="en-US" sz="1050" dirty="0" err="1"/>
              <a:t>neznáme</a:t>
            </a:r>
            <a:r>
              <a:rPr lang="en-US" sz="1050" dirty="0"/>
              <a:t>“ </a:t>
            </a:r>
            <a:r>
              <a:rPr lang="ru-RU" sz="1050" dirty="0"/>
              <a:t>и </a:t>
            </a:r>
            <a:r>
              <a:rPr lang="en-US" sz="1050" dirty="0"/>
              <a:t>"</a:t>
            </a:r>
            <a:r>
              <a:rPr lang="en-US" sz="1050" dirty="0" err="1"/>
              <a:t>Zadání</a:t>
            </a:r>
            <a:r>
              <a:rPr lang="en-US" sz="1050" dirty="0"/>
              <a:t> </a:t>
            </a:r>
            <a:r>
              <a:rPr lang="en-US" sz="1050" dirty="0" err="1"/>
              <a:t>není</a:t>
            </a:r>
            <a:r>
              <a:rPr lang="en-US" sz="1050" dirty="0"/>
              <a:t> </a:t>
            </a:r>
            <a:r>
              <a:rPr lang="en-US" sz="1050" dirty="0" err="1"/>
              <a:t>jednoznačné</a:t>
            </a:r>
            <a:r>
              <a:rPr lang="en-US" sz="1050" dirty="0"/>
              <a:t>, </a:t>
            </a:r>
            <a:r>
              <a:rPr lang="en-US" sz="1050" dirty="0" err="1"/>
              <a:t>vyberte</a:t>
            </a:r>
            <a:r>
              <a:rPr lang="en-US" sz="1050" dirty="0"/>
              <a:t> </a:t>
            </a:r>
            <a:r>
              <a:rPr lang="en-US" sz="1050" dirty="0" err="1"/>
              <a:t>prosím</a:t>
            </a:r>
            <a:r>
              <a:rPr lang="en-US" sz="1050" dirty="0"/>
              <a:t> z </a:t>
            </a:r>
            <a:r>
              <a:rPr lang="en-US" sz="1050" dirty="0" err="1"/>
              <a:t>nabízeného</a:t>
            </a:r>
            <a:r>
              <a:rPr lang="en-US" sz="1050" dirty="0"/>
              <a:t> </a:t>
            </a:r>
            <a:r>
              <a:rPr lang="en-US" sz="1050" dirty="0" err="1"/>
              <a:t>seznamu</a:t>
            </a:r>
            <a:r>
              <a:rPr lang="en-US" sz="1050" dirty="0"/>
              <a:t>.”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50" dirty="0"/>
              <a:t> </a:t>
            </a:r>
            <a:r>
              <a:rPr lang="ru-RU" sz="1050" dirty="0"/>
              <a:t> Ввиду разного алгоритма обработки, поля ввода «</a:t>
            </a:r>
            <a:r>
              <a:rPr lang="en-US" sz="1050" dirty="0"/>
              <a:t>Kam</a:t>
            </a:r>
            <a:r>
              <a:rPr lang="ru-RU" sz="1050" dirty="0"/>
              <a:t>» и «</a:t>
            </a:r>
            <a:r>
              <a:rPr lang="en-US" sz="1050" dirty="0"/>
              <a:t>Odkud</a:t>
            </a:r>
            <a:r>
              <a:rPr lang="ru-RU" sz="1050" dirty="0"/>
              <a:t>» обрабатываются по разному соответствующими функциями </a:t>
            </a:r>
            <a:r>
              <a:rPr lang="en-US" sz="1050" dirty="0" err="1">
                <a:solidFill>
                  <a:srgbClr val="00B0F0"/>
                </a:solidFill>
              </a:rPr>
              <a:t>fill_kam_with_random_location</a:t>
            </a:r>
            <a:r>
              <a:rPr lang="en-US" sz="1050" dirty="0">
                <a:solidFill>
                  <a:srgbClr val="00B0F0"/>
                </a:solidFill>
              </a:rPr>
              <a:t>(</a:t>
            </a:r>
            <a:r>
              <a:rPr lang="en-US" sz="1050" dirty="0" err="1">
                <a:solidFill>
                  <a:srgbClr val="00B0F0"/>
                </a:solidFill>
              </a:rPr>
              <a:t>field_id</a:t>
            </a:r>
            <a:r>
              <a:rPr lang="en-US" sz="1050" dirty="0">
                <a:solidFill>
                  <a:srgbClr val="00B0F0"/>
                </a:solidFill>
              </a:rPr>
              <a:t>,</a:t>
            </a:r>
            <a:r>
              <a:rPr lang="ru-RU" sz="1050" dirty="0">
                <a:solidFill>
                  <a:srgbClr val="00B0F0"/>
                </a:solidFill>
              </a:rPr>
              <a:t> </a:t>
            </a:r>
            <a:r>
              <a:rPr lang="en-US" sz="1050" dirty="0" err="1">
                <a:solidFill>
                  <a:srgbClr val="00B0F0"/>
                </a:solidFill>
              </a:rPr>
              <a:t>field_name</a:t>
            </a:r>
            <a:r>
              <a:rPr lang="en-US" sz="1050" dirty="0">
                <a:solidFill>
                  <a:srgbClr val="00B0F0"/>
                </a:solidFill>
              </a:rPr>
              <a:t>)</a:t>
            </a:r>
            <a:r>
              <a:rPr lang="ru-RU" sz="1050" dirty="0">
                <a:solidFill>
                  <a:srgbClr val="00B0F0"/>
                </a:solidFill>
              </a:rPr>
              <a:t> </a:t>
            </a:r>
            <a:r>
              <a:rPr lang="ru-RU" sz="1050" dirty="0"/>
              <a:t>и </a:t>
            </a:r>
            <a:r>
              <a:rPr lang="en-US" sz="1050" dirty="0" err="1">
                <a:solidFill>
                  <a:srgbClr val="00B0F0"/>
                </a:solidFill>
              </a:rPr>
              <a:t>fill_odkud_with_random_location</a:t>
            </a:r>
            <a:r>
              <a:rPr lang="ru-RU" sz="1050" dirty="0">
                <a:solidFill>
                  <a:srgbClr val="00B0F0"/>
                </a:solidFill>
              </a:rPr>
              <a:t> </a:t>
            </a:r>
            <a:r>
              <a:rPr lang="en-US" sz="1050" dirty="0">
                <a:solidFill>
                  <a:srgbClr val="00B0F0"/>
                </a:solidFill>
              </a:rPr>
              <a:t>(</a:t>
            </a:r>
            <a:r>
              <a:rPr lang="en-US" sz="1050" dirty="0" err="1">
                <a:solidFill>
                  <a:srgbClr val="00B0F0"/>
                </a:solidFill>
              </a:rPr>
              <a:t>field_id</a:t>
            </a:r>
            <a:r>
              <a:rPr lang="en-US" sz="1050" dirty="0">
                <a:solidFill>
                  <a:srgbClr val="00B0F0"/>
                </a:solidFill>
              </a:rPr>
              <a:t>, </a:t>
            </a:r>
            <a:r>
              <a:rPr lang="en-US" sz="1050" dirty="0" err="1">
                <a:solidFill>
                  <a:srgbClr val="00B0F0"/>
                </a:solidFill>
              </a:rPr>
              <a:t>field_name</a:t>
            </a:r>
            <a:r>
              <a:rPr lang="en-US" sz="1050" dirty="0">
                <a:solidFill>
                  <a:srgbClr val="00B0F0"/>
                </a:solidFill>
              </a:rPr>
              <a:t>)</a:t>
            </a:r>
            <a:endParaRPr lang="ru-RU" sz="105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50" dirty="0"/>
              <a:t>Для запуска поиска маршрутов создана функция </a:t>
            </a:r>
            <a:r>
              <a:rPr lang="en-US" sz="1050" b="1" dirty="0" err="1">
                <a:solidFill>
                  <a:srgbClr val="00B0F0"/>
                </a:solidFill>
              </a:rPr>
              <a:t>search_spojeni</a:t>
            </a:r>
            <a:r>
              <a:rPr lang="en-US" sz="1050" b="1" dirty="0">
                <a:solidFill>
                  <a:srgbClr val="00B0F0"/>
                </a:solidFill>
              </a:rPr>
              <a:t>()</a:t>
            </a:r>
            <a:r>
              <a:rPr lang="ru-RU" sz="1050" b="1" dirty="0">
                <a:solidFill>
                  <a:srgbClr val="00B0F0"/>
                </a:solidFill>
              </a:rPr>
              <a:t> </a:t>
            </a:r>
            <a:r>
              <a:rPr lang="ru-RU" sz="1050" dirty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50" dirty="0"/>
              <a:t>Довольно часто при работе теста открывается дополнительная страница в отдельной вкладке с адресом 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hlinkClick r:id="rId5"/>
              </a:rPr>
              <a:t>https://idos.cz/napoveda/#tipy_triky</a:t>
            </a:r>
            <a:r>
              <a:rPr lang="ru-RU" sz="1050" dirty="0"/>
              <a:t>  и переключает обзор на себя. Она закрывается функцией </a:t>
            </a:r>
            <a:r>
              <a:rPr lang="en-US" sz="1050" b="1" dirty="0" err="1">
                <a:solidFill>
                  <a:srgbClr val="00B0F0"/>
                </a:solidFill>
              </a:rPr>
              <a:t>close_help_page_if_open</a:t>
            </a:r>
            <a:r>
              <a:rPr lang="ru-RU" sz="1050" b="1" dirty="0">
                <a:solidFill>
                  <a:srgbClr val="00B0F0"/>
                </a:solidFill>
              </a:rPr>
              <a:t>, </a:t>
            </a:r>
            <a:r>
              <a:rPr lang="ru-RU" sz="1050" dirty="0"/>
              <a:t>которая возвращает фокус к вкладке теста.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50" dirty="0"/>
              <a:t>После построения маршрута, для </a:t>
            </a:r>
            <a:r>
              <a:rPr lang="ru-RU" sz="1050" dirty="0" smtClean="0"/>
              <a:t>открытия карт на каждом маршруте и создания скриншота, </a:t>
            </a:r>
            <a:r>
              <a:rPr lang="ru-RU" sz="1050" dirty="0"/>
              <a:t>запускается функция </a:t>
            </a:r>
            <a:r>
              <a:rPr lang="en-US" sz="1050" b="1" dirty="0" err="1" smtClean="0">
                <a:solidFill>
                  <a:srgbClr val="00B0F0"/>
                </a:solidFill>
              </a:rPr>
              <a:t>take_screenshot</a:t>
            </a:r>
            <a:r>
              <a:rPr lang="en-US" sz="1050" b="1" dirty="0" smtClean="0">
                <a:solidFill>
                  <a:srgbClr val="00B0F0"/>
                </a:solidFill>
              </a:rPr>
              <a:t> (</a:t>
            </a:r>
            <a:r>
              <a:rPr lang="en-US" sz="1050" b="1" dirty="0" err="1" smtClean="0">
                <a:solidFill>
                  <a:srgbClr val="00B0F0"/>
                </a:solidFill>
              </a:rPr>
              <a:t>route_index</a:t>
            </a:r>
            <a:r>
              <a:rPr lang="en-US" sz="1050" b="1" dirty="0" smtClean="0">
                <a:solidFill>
                  <a:srgbClr val="00B0F0"/>
                </a:solidFill>
              </a:rPr>
              <a:t>, </a:t>
            </a:r>
            <a:r>
              <a:rPr lang="en-US" sz="1050" b="1" dirty="0" err="1" smtClean="0">
                <a:solidFill>
                  <a:srgbClr val="00B0F0"/>
                </a:solidFill>
              </a:rPr>
              <a:t>iteration_index</a:t>
            </a:r>
            <a:r>
              <a:rPr lang="en-US" sz="1050" b="1" dirty="0" smtClean="0">
                <a:solidFill>
                  <a:srgbClr val="00B0F0"/>
                </a:solidFill>
              </a:rPr>
              <a:t>), </a:t>
            </a:r>
            <a:r>
              <a:rPr lang="ru-RU" sz="1050" dirty="0"/>
              <a:t>которая </a:t>
            </a:r>
            <a:r>
              <a:rPr lang="ru-RU" sz="1050" dirty="0" smtClean="0"/>
              <a:t>с качестве аргументов принимает значения </a:t>
            </a:r>
            <a:r>
              <a:rPr lang="ru-RU" sz="1050" dirty="0"/>
              <a:t>из </a:t>
            </a:r>
            <a:r>
              <a:rPr lang="ru-RU" sz="1050" dirty="0" smtClean="0"/>
              <a:t>переменных </a:t>
            </a:r>
            <a:r>
              <a:rPr lang="en-US" sz="1050" dirty="0" err="1" smtClean="0"/>
              <a:t>route_index</a:t>
            </a:r>
            <a:r>
              <a:rPr lang="ru-RU" sz="1050" dirty="0" smtClean="0"/>
              <a:t> и</a:t>
            </a:r>
            <a:r>
              <a:rPr lang="en-US" sz="1050" dirty="0" smtClean="0"/>
              <a:t> </a:t>
            </a:r>
            <a:r>
              <a:rPr lang="en-US" sz="1050" dirty="0" err="1"/>
              <a:t>iteration_index</a:t>
            </a:r>
            <a:endParaRPr lang="ru-RU" sz="105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50" dirty="0" smtClean="0"/>
              <a:t>Общее количество итераций теста</a:t>
            </a:r>
            <a:r>
              <a:rPr lang="en-US" sz="1050" dirty="0" smtClean="0"/>
              <a:t>  </a:t>
            </a:r>
            <a:r>
              <a:rPr lang="ru-RU" sz="1050" dirty="0" smtClean="0"/>
              <a:t>определяется переменной </a:t>
            </a:r>
            <a:r>
              <a:rPr lang="en-US" sz="1050" dirty="0" err="1" smtClean="0"/>
              <a:t>repeat_count</a:t>
            </a:r>
            <a:r>
              <a:rPr lang="ru-RU" sz="1050" dirty="0" smtClean="0"/>
              <a:t>, которая получает значения из цикла </a:t>
            </a:r>
            <a:r>
              <a:rPr lang="en-US" sz="1050" b="1" dirty="0">
                <a:solidFill>
                  <a:srgbClr val="00B0F0"/>
                </a:solidFill>
              </a:rPr>
              <a:t>for I in range (</a:t>
            </a:r>
            <a:r>
              <a:rPr lang="en-US" sz="1050" b="1" dirty="0" err="1">
                <a:solidFill>
                  <a:srgbClr val="00B0F0"/>
                </a:solidFill>
              </a:rPr>
              <a:t>repeat_count</a:t>
            </a:r>
            <a:r>
              <a:rPr lang="en-US" sz="1050" b="1" dirty="0">
                <a:solidFill>
                  <a:srgbClr val="00B0F0"/>
                </a:solidFill>
              </a:rPr>
              <a:t>)</a:t>
            </a:r>
            <a:r>
              <a:rPr lang="ru-RU" sz="1050" b="1" dirty="0">
                <a:solidFill>
                  <a:srgbClr val="00B0F0"/>
                </a:solidFill>
              </a:rPr>
              <a:t>.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" t="9345" r="3333" b="9877"/>
          <a:stretch/>
        </p:blipFill>
        <p:spPr>
          <a:xfrm>
            <a:off x="139655" y="1065819"/>
            <a:ext cx="8746067" cy="23222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1586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78290"/>
            <a:ext cx="7713133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5.3.1. Результаты нагрузочного теста</a:t>
            </a:r>
            <a:br>
              <a:rPr lang="ru-RU" sz="2000" dirty="0" smtClean="0"/>
            </a:br>
            <a:r>
              <a:rPr lang="ru-RU" sz="2000" dirty="0" smtClean="0"/>
              <a:t>	   на построение маршрута с сохранением скриншотов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6001709" y="427495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6002866" y="1166082"/>
            <a:ext cx="216746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Итоговое количество </a:t>
            </a:r>
            <a:r>
              <a:rPr lang="ru-RU" sz="1200" dirty="0"/>
              <a:t>добавленных записей 144.</a:t>
            </a:r>
          </a:p>
          <a:p>
            <a:r>
              <a:rPr lang="ru-RU" sz="1200" dirty="0"/>
              <a:t>В среднем на маршрут система предлагает по 3 варианта.</a:t>
            </a:r>
          </a:p>
          <a:p>
            <a:endParaRPr lang="ru-RU" sz="1200" dirty="0"/>
          </a:p>
          <a:p>
            <a:r>
              <a:rPr lang="ru-RU" sz="1200" dirty="0"/>
              <a:t>На 83 слайдах из 295 видны баги построения маршрутов!</a:t>
            </a:r>
          </a:p>
          <a:p>
            <a:r>
              <a:rPr lang="ru-RU" sz="1200" dirty="0"/>
              <a:t>Самые явные представлены тут.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68865" y="2523066"/>
            <a:ext cx="1803401" cy="19473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310466" y="2184400"/>
            <a:ext cx="838202" cy="18626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048932" y="2345266"/>
            <a:ext cx="838202" cy="18626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3" t="35635" r="17047" b="22121"/>
          <a:stretch/>
        </p:blipFill>
        <p:spPr>
          <a:xfrm>
            <a:off x="74507" y="4954693"/>
            <a:ext cx="6383384" cy="18375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" t="14101" r="9675" b="7817"/>
          <a:stretch/>
        </p:blipFill>
        <p:spPr>
          <a:xfrm>
            <a:off x="2523068" y="990252"/>
            <a:ext cx="5726612" cy="2596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1" t="9124" r="36204" b="1922"/>
          <a:stretch/>
        </p:blipFill>
        <p:spPr>
          <a:xfrm>
            <a:off x="194734" y="989858"/>
            <a:ext cx="2160059" cy="3065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1" t="19645" r="20534" b="9531"/>
          <a:stretch/>
        </p:blipFill>
        <p:spPr>
          <a:xfrm>
            <a:off x="5461000" y="3389035"/>
            <a:ext cx="3547533" cy="18728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4" t="20638" r="13337" b="15744"/>
          <a:stretch/>
        </p:blipFill>
        <p:spPr>
          <a:xfrm>
            <a:off x="6194454" y="5480108"/>
            <a:ext cx="2777067" cy="1261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245176" y="4190999"/>
            <a:ext cx="4809424" cy="668868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На скриншотах видно неправильное построение маршрута, без отображения промежуточных точек проезда. Причем это относится к разным частям маршрута,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9697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2037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5.3.1. Результаты нагрузочного теста</a:t>
            </a:r>
            <a:br>
              <a:rPr lang="ru-RU" sz="2000" dirty="0" smtClean="0"/>
            </a:br>
            <a:r>
              <a:rPr lang="ru-RU" sz="2000" dirty="0" smtClean="0"/>
              <a:t>	   на построение маршрута с сохранением скриншота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6001709" y="427495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Овал 17"/>
          <p:cNvSpPr/>
          <p:nvPr/>
        </p:nvSpPr>
        <p:spPr>
          <a:xfrm>
            <a:off x="5028042" y="429188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68865" y="2523066"/>
            <a:ext cx="1803401" cy="19473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310466" y="2184400"/>
            <a:ext cx="838202" cy="18626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048932" y="2345266"/>
            <a:ext cx="838202" cy="18626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" t="14101" r="9675" b="7817"/>
          <a:stretch/>
        </p:blipFill>
        <p:spPr>
          <a:xfrm>
            <a:off x="3632199" y="1314380"/>
            <a:ext cx="5447148" cy="24702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0" t="17066" r="20770" b="8968"/>
          <a:stretch/>
        </p:blipFill>
        <p:spPr>
          <a:xfrm>
            <a:off x="320663" y="4673600"/>
            <a:ext cx="3734869" cy="2065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1" t="23222" r="14000" b="16115"/>
          <a:stretch/>
        </p:blipFill>
        <p:spPr>
          <a:xfrm>
            <a:off x="4216882" y="4151569"/>
            <a:ext cx="4715807" cy="20798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1" t="6204" r="30000"/>
          <a:stretch/>
        </p:blipFill>
        <p:spPr>
          <a:xfrm>
            <a:off x="150707" y="1012461"/>
            <a:ext cx="3327644" cy="3441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641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82880"/>
            <a:ext cx="7281949" cy="8312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ВВЕДЕНИЕ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89" y="150600"/>
            <a:ext cx="875652" cy="8756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112259" y="1023559"/>
            <a:ext cx="8817360" cy="591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Сервис </a:t>
            </a:r>
            <a:r>
              <a:rPr lang="ru-RU" b="1" dirty="0" smtClean="0"/>
              <a:t>IDOS.cz (</a:t>
            </a:r>
            <a:r>
              <a:rPr lang="en-US" b="1" dirty="0" err="1" smtClean="0"/>
              <a:t>I</a:t>
            </a:r>
            <a:r>
              <a:rPr lang="en-US" dirty="0" err="1" smtClean="0"/>
              <a:t>nformační</a:t>
            </a:r>
            <a:r>
              <a:rPr lang="en-US" dirty="0"/>
              <a:t> </a:t>
            </a:r>
            <a:r>
              <a:rPr lang="en-US" b="1" dirty="0" err="1"/>
              <a:t>DO</a:t>
            </a:r>
            <a:r>
              <a:rPr lang="en-US" dirty="0" err="1"/>
              <a:t>pravní</a:t>
            </a:r>
            <a:r>
              <a:rPr lang="en-US" dirty="0"/>
              <a:t> </a:t>
            </a:r>
            <a:r>
              <a:rPr lang="en-US" b="1" dirty="0" err="1" smtClean="0"/>
              <a:t>S</a:t>
            </a:r>
            <a:r>
              <a:rPr lang="en-US" dirty="0" err="1" smtClean="0"/>
              <a:t>ystém</a:t>
            </a:r>
            <a:r>
              <a:rPr lang="ru-RU" b="1" dirty="0" smtClean="0"/>
              <a:t>)*</a:t>
            </a:r>
            <a:r>
              <a:rPr lang="ru-RU" dirty="0"/>
              <a:t> </a:t>
            </a:r>
            <a:r>
              <a:rPr lang="ru-RU" dirty="0" smtClean="0"/>
              <a:t>это довольно востребованный инструмент для поиска маршрутов и просмотра расписания транспорта </a:t>
            </a:r>
            <a:r>
              <a:rPr lang="ru-RU" dirty="0"/>
              <a:t>в </a:t>
            </a:r>
            <a:r>
              <a:rPr lang="ru-RU" dirty="0" smtClean="0"/>
              <a:t>Чехии.</a:t>
            </a:r>
          </a:p>
          <a:p>
            <a:pPr algn="just"/>
            <a:endParaRPr lang="ru-RU" sz="1400" dirty="0" smtClean="0"/>
          </a:p>
          <a:p>
            <a:pPr algn="just"/>
            <a:r>
              <a:rPr lang="ru-RU" dirty="0" smtClean="0"/>
              <a:t>Ежедневно им пользуются сотни тысяч людей, чтобы добраться на работу или по каким-то другим делам. Поэтому, учитывая его загруженность и частоту использования, большое количество пользователей должны были дать </a:t>
            </a:r>
            <a:r>
              <a:rPr lang="ru-RU" dirty="0" err="1" smtClean="0"/>
              <a:t>фидбек</a:t>
            </a:r>
            <a:r>
              <a:rPr lang="ru-RU" dirty="0" smtClean="0"/>
              <a:t> по обнаруженным ошибкам.</a:t>
            </a:r>
          </a:p>
          <a:p>
            <a:pPr algn="just"/>
            <a:endParaRPr lang="ru-RU" sz="1200" dirty="0" smtClean="0"/>
          </a:p>
          <a:p>
            <a:pPr algn="just"/>
            <a:r>
              <a:rPr lang="ru-RU" dirty="0" smtClean="0"/>
              <a:t>И все же, </a:t>
            </a:r>
            <a:r>
              <a:rPr lang="ru-RU" b="1" dirty="0" smtClean="0"/>
              <a:t>мне </a:t>
            </a:r>
            <a:r>
              <a:rPr lang="ru-RU" b="1" dirty="0"/>
              <a:t>показалось интересным проверить надежность данного сервиса и возможное наличие ошибок или </a:t>
            </a:r>
            <a:r>
              <a:rPr lang="ru-RU" b="1" dirty="0" smtClean="0"/>
              <a:t>багов, чтобы по возможности сделать его еще лучше и надежнее</a:t>
            </a:r>
            <a:r>
              <a:rPr lang="ru-RU" dirty="0" smtClean="0"/>
              <a:t>.</a:t>
            </a:r>
          </a:p>
          <a:p>
            <a:pPr algn="just"/>
            <a:endParaRPr lang="ru-RU" sz="1200" dirty="0" smtClean="0"/>
          </a:p>
          <a:p>
            <a:pPr algn="just"/>
            <a:r>
              <a:rPr lang="ru-RU" dirty="0" smtClean="0"/>
              <a:t>Немного о том, как устроен и работает данный ресурс. IDOS – это своего рода интегратор - он </a:t>
            </a:r>
            <a:r>
              <a:rPr lang="ru-RU" dirty="0"/>
              <a:t>объединяет данные, поступающие от разных операторов транспортных услуг: железнодорожных, автобусных, городских и пригородных перевозок. </a:t>
            </a:r>
            <a:endParaRPr lang="ru-RU" dirty="0" smtClean="0"/>
          </a:p>
          <a:p>
            <a:pPr algn="just"/>
            <a:endParaRPr lang="ru-RU" sz="1200" dirty="0"/>
          </a:p>
          <a:p>
            <a:pPr algn="just"/>
            <a:r>
              <a:rPr lang="ru-RU" dirty="0" smtClean="0"/>
              <a:t>В </a:t>
            </a:r>
            <a:r>
              <a:rPr lang="ru-RU" dirty="0"/>
              <a:t>Чехии есть централизованная система под названием </a:t>
            </a:r>
            <a:r>
              <a:rPr lang="ru-RU" b="1" dirty="0"/>
              <a:t>CIS JŘ (</a:t>
            </a:r>
            <a:r>
              <a:rPr lang="ru-RU" b="1" dirty="0" err="1"/>
              <a:t>Centrální</a:t>
            </a:r>
            <a:r>
              <a:rPr lang="ru-RU" b="1" dirty="0"/>
              <a:t> </a:t>
            </a:r>
            <a:r>
              <a:rPr lang="ru-RU" b="1" dirty="0" err="1"/>
              <a:t>informační</a:t>
            </a:r>
            <a:r>
              <a:rPr lang="ru-RU" b="1" dirty="0"/>
              <a:t> </a:t>
            </a:r>
            <a:r>
              <a:rPr lang="ru-RU" b="1" dirty="0" err="1"/>
              <a:t>systém</a:t>
            </a:r>
            <a:r>
              <a:rPr lang="ru-RU" b="1" dirty="0"/>
              <a:t> </a:t>
            </a:r>
            <a:r>
              <a:rPr lang="ru-RU" b="1" dirty="0" err="1"/>
              <a:t>jízdních</a:t>
            </a:r>
            <a:r>
              <a:rPr lang="ru-RU" b="1" dirty="0"/>
              <a:t> </a:t>
            </a:r>
            <a:r>
              <a:rPr lang="ru-RU" b="1" dirty="0" err="1"/>
              <a:t>řádů</a:t>
            </a:r>
            <a:r>
              <a:rPr lang="ru-RU" b="1" dirty="0" smtClean="0"/>
              <a:t>),</a:t>
            </a:r>
            <a:r>
              <a:rPr lang="ru-RU" dirty="0" smtClean="0"/>
              <a:t> </a:t>
            </a:r>
            <a:r>
              <a:rPr lang="ru-RU" dirty="0"/>
              <a:t>что переводится как Центральная информационная система расписаний</a:t>
            </a:r>
            <a:r>
              <a:rPr lang="ru-RU" dirty="0" smtClean="0"/>
              <a:t>.</a:t>
            </a:r>
          </a:p>
          <a:p>
            <a:pPr algn="just"/>
            <a:endParaRPr lang="ru-RU" sz="1050" dirty="0" smtClean="0"/>
          </a:p>
          <a:p>
            <a:pPr algn="just"/>
            <a:r>
              <a:rPr lang="ru-RU" sz="1200" dirty="0"/>
              <a:t>----------</a:t>
            </a:r>
          </a:p>
          <a:p>
            <a:pPr algn="just"/>
            <a:r>
              <a:rPr lang="ru-RU" sz="1200" dirty="0"/>
              <a:t>* </a:t>
            </a:r>
            <a:r>
              <a:rPr lang="en-US" sz="1200" dirty="0" smtClean="0"/>
              <a:t>(</a:t>
            </a:r>
            <a:r>
              <a:rPr lang="en-US" sz="1200" dirty="0"/>
              <a:t>https://cs.wikipedia.org/wiki/IDOS</a:t>
            </a:r>
            <a:r>
              <a:rPr lang="en-US" sz="1200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2745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177800" y="927859"/>
            <a:ext cx="8847667" cy="1705274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38667" y="929015"/>
            <a:ext cx="86275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Тест был запущен из </a:t>
            </a:r>
            <a:r>
              <a:rPr lang="en-US" sz="1200" dirty="0" err="1" smtClean="0"/>
              <a:t>Pycharm</a:t>
            </a:r>
            <a:r>
              <a:rPr lang="ru-RU" sz="1200" dirty="0" smtClean="0"/>
              <a:t>, продлился </a:t>
            </a:r>
            <a:r>
              <a:rPr lang="en-US" sz="1200" dirty="0" smtClean="0"/>
              <a:t>35 </a:t>
            </a:r>
            <a:r>
              <a:rPr lang="ru-RU" sz="1200" dirty="0" smtClean="0"/>
              <a:t>минут. В среднем на маршрут система предлагает по 3 варианта.</a:t>
            </a:r>
          </a:p>
          <a:p>
            <a:r>
              <a:rPr lang="ru-RU" sz="1200" dirty="0" smtClean="0"/>
              <a:t>В результате теста были сделаны 295 скриншотов, все сохранены в папке </a:t>
            </a:r>
            <a:r>
              <a:rPr lang="en-US" sz="1200" dirty="0" err="1" smtClean="0">
                <a:solidFill>
                  <a:srgbClr val="00B0F0"/>
                </a:solidFill>
              </a:rPr>
              <a:t>Map_Screenshots</a:t>
            </a:r>
            <a:r>
              <a:rPr lang="en-US" sz="1200" dirty="0" smtClean="0"/>
              <a:t> (</a:t>
            </a:r>
            <a:r>
              <a:rPr lang="ru-RU" sz="1200" dirty="0" smtClean="0"/>
              <a:t>все они доступны по ссылке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terabox.com/s/1oI2o5mE5YKgrhCpz8DFWLw</a:t>
            </a:r>
            <a:r>
              <a:rPr lang="en-US" sz="1200" dirty="0" smtClean="0"/>
              <a:t>)</a:t>
            </a:r>
            <a:r>
              <a:rPr lang="ru-RU" sz="1200" dirty="0" smtClean="0"/>
              <a:t>. Каждый скриншот сохранен с номером итерации и номером маршрута, чтобы исключить перезапись.</a:t>
            </a:r>
          </a:p>
          <a:p>
            <a:endParaRPr lang="ru-RU" sz="1200" dirty="0" smtClean="0"/>
          </a:p>
          <a:p>
            <a:r>
              <a:rPr lang="ru-RU" sz="1200" dirty="0" smtClean="0"/>
              <a:t>В результате анализа скриншотов, было установлено, что на 83 слайдах из 295 видны баги построения маршрутов! Причем баг проявляется не на </a:t>
            </a:r>
            <a:r>
              <a:rPr lang="ru-RU" sz="1200" dirty="0" err="1" smtClean="0"/>
              <a:t>всеь</a:t>
            </a:r>
            <a:r>
              <a:rPr lang="ru-RU" sz="1200" dirty="0" smtClean="0"/>
              <a:t> маршрут, а </a:t>
            </a:r>
            <a:r>
              <a:rPr lang="ru-RU" sz="1200" dirty="0" err="1" smtClean="0"/>
              <a:t>рандомно</a:t>
            </a:r>
            <a:r>
              <a:rPr lang="ru-RU" sz="1200" dirty="0" smtClean="0"/>
              <a:t>, и только на определенную часть маршрута.</a:t>
            </a:r>
          </a:p>
          <a:p>
            <a:r>
              <a:rPr lang="ru-RU" sz="1200" dirty="0" smtClean="0"/>
              <a:t>Самые явные баги представлены на следующих слайдах.</a:t>
            </a:r>
          </a:p>
          <a:p>
            <a:endParaRPr lang="ru-RU" sz="1200" b="1" dirty="0"/>
          </a:p>
        </p:txBody>
      </p:sp>
      <p:sp>
        <p:nvSpPr>
          <p:cNvPr id="14" name="Овал 13"/>
          <p:cNvSpPr/>
          <p:nvPr/>
        </p:nvSpPr>
        <p:spPr>
          <a:xfrm>
            <a:off x="4103030" y="3120012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727583"/>
            <a:ext cx="4946560" cy="2098423"/>
          </a:xfrm>
          <a:prstGeom prst="rect">
            <a:avLst/>
          </a:prstGeom>
        </p:spPr>
      </p:pic>
      <p:sp>
        <p:nvSpPr>
          <p:cNvPr id="21" name="Скругленный прямоугольник 20"/>
          <p:cNvSpPr/>
          <p:nvPr/>
        </p:nvSpPr>
        <p:spPr>
          <a:xfrm>
            <a:off x="2286001" y="3952006"/>
            <a:ext cx="1710266" cy="19666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4563877"/>
            <a:ext cx="5435600" cy="2182733"/>
          </a:xfrm>
          <a:prstGeom prst="rect">
            <a:avLst/>
          </a:prstGeom>
        </p:spPr>
      </p:pic>
      <p:sp>
        <p:nvSpPr>
          <p:cNvPr id="22" name="Скругленный прямоугольник 21"/>
          <p:cNvSpPr/>
          <p:nvPr/>
        </p:nvSpPr>
        <p:spPr>
          <a:xfrm>
            <a:off x="7247467" y="4654739"/>
            <a:ext cx="1710266" cy="19666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0" y="82037"/>
            <a:ext cx="7526956" cy="66621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smtClean="0"/>
              <a:t>Тест 5.3.1. Результаты нагрузочного теста</a:t>
            </a:r>
            <a:br>
              <a:rPr lang="ru-RU" sz="2000" smtClean="0"/>
            </a:br>
            <a:r>
              <a:rPr lang="ru-RU" sz="2000" smtClean="0"/>
              <a:t>	   на построение маршрута с сохранением скриншота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495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6254" y="2869895"/>
            <a:ext cx="7529804" cy="109078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БАГ-РЕПОРТ / </a:t>
            </a:r>
            <a:r>
              <a:rPr lang="en-US" dirty="0" smtClean="0"/>
              <a:t>BUG REPORT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60" y="2836645"/>
            <a:ext cx="1101880" cy="1103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8423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0" y="821979"/>
            <a:ext cx="9144000" cy="603602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96420" y="996391"/>
            <a:ext cx="7236414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Bug ID – IDOS2024-01</a:t>
            </a:r>
          </a:p>
          <a:p>
            <a:endParaRPr lang="ru-RU" sz="1400" b="1" dirty="0" smtClean="0"/>
          </a:p>
          <a:p>
            <a:r>
              <a:rPr lang="ru-RU" sz="1400" b="1" dirty="0" smtClean="0"/>
              <a:t>Заголовок</a:t>
            </a:r>
            <a:r>
              <a:rPr lang="en-US" sz="1400" b="1" dirty="0" smtClean="0"/>
              <a:t>:</a:t>
            </a:r>
            <a:endParaRPr lang="ru-RU" sz="1200" b="1" dirty="0" smtClean="0"/>
          </a:p>
          <a:p>
            <a:r>
              <a:rPr lang="ru-RU" sz="1200" dirty="0"/>
              <a:t>На карте построенных маршрутов неправильно отображаются трассы поездки (не проходят через все точки маршрута)</a:t>
            </a:r>
            <a:endParaRPr lang="ru-RU" sz="1200" dirty="0" smtClean="0"/>
          </a:p>
          <a:p>
            <a:endParaRPr lang="ru-RU" sz="1200" b="1" dirty="0" smtClean="0"/>
          </a:p>
          <a:p>
            <a:r>
              <a:rPr lang="ru-RU" sz="1200" b="1" dirty="0" smtClean="0"/>
              <a:t>Шаги для воспроизведения:</a:t>
            </a:r>
          </a:p>
          <a:p>
            <a:r>
              <a:rPr lang="ru-RU" sz="1200" dirty="0"/>
              <a:t>1. Открыть страницу https://idos.cz/</a:t>
            </a:r>
          </a:p>
          <a:p>
            <a:r>
              <a:rPr lang="ru-RU" sz="1200" dirty="0"/>
              <a:t>2. Отключить </a:t>
            </a:r>
            <a:r>
              <a:rPr lang="ru-RU" sz="1200" dirty="0" err="1"/>
              <a:t>кукис</a:t>
            </a:r>
            <a:r>
              <a:rPr lang="ru-RU" sz="1200" dirty="0"/>
              <a:t> кликом на кнопку "</a:t>
            </a:r>
            <a:r>
              <a:rPr lang="ru-RU" sz="1200" dirty="0" err="1"/>
              <a:t>Souhlasim</a:t>
            </a:r>
            <a:r>
              <a:rPr lang="ru-RU" sz="1200" dirty="0"/>
              <a:t>"</a:t>
            </a:r>
          </a:p>
          <a:p>
            <a:r>
              <a:rPr lang="ru-RU" sz="1200" dirty="0"/>
              <a:t>3. В поле "Odkud" вставить значения переменных "Praha" или "</a:t>
            </a:r>
            <a:r>
              <a:rPr lang="ru-RU" sz="1200" dirty="0" err="1"/>
              <a:t>Olomouc</a:t>
            </a:r>
            <a:r>
              <a:rPr lang="ru-RU" sz="1200" dirty="0"/>
              <a:t>" </a:t>
            </a:r>
          </a:p>
          <a:p>
            <a:r>
              <a:rPr lang="ru-RU" sz="1200" dirty="0"/>
              <a:t>4. В поле "</a:t>
            </a:r>
            <a:r>
              <a:rPr lang="ru-RU" sz="1200" dirty="0" err="1"/>
              <a:t>Kam</a:t>
            </a:r>
            <a:r>
              <a:rPr lang="ru-RU" sz="1200" dirty="0"/>
              <a:t>" вставить значения переменных "</a:t>
            </a:r>
            <a:r>
              <a:rPr lang="ru-RU" sz="1200" dirty="0" err="1"/>
              <a:t>Brno</a:t>
            </a:r>
            <a:r>
              <a:rPr lang="ru-RU" sz="1200" dirty="0"/>
              <a:t>"</a:t>
            </a:r>
          </a:p>
          <a:p>
            <a:r>
              <a:rPr lang="ru-RU" sz="1200" dirty="0"/>
              <a:t>5. Кликнуть на кнопку "</a:t>
            </a:r>
            <a:r>
              <a:rPr lang="ru-RU" sz="1200" dirty="0" err="1"/>
              <a:t>Hledat</a:t>
            </a:r>
            <a:r>
              <a:rPr lang="ru-RU" sz="1200" dirty="0"/>
              <a:t>", должен появиться список доступных маршрутов</a:t>
            </a:r>
          </a:p>
          <a:p>
            <a:r>
              <a:rPr lang="ru-RU" sz="1200" dirty="0"/>
              <a:t>6. Кликнуть на иконку "Карта" на любом из предложенных маршрутов - должна открыться карта с построенным </a:t>
            </a:r>
            <a:r>
              <a:rPr lang="ru-RU" sz="1200" dirty="0" smtClean="0"/>
              <a:t>маршрутом</a:t>
            </a:r>
          </a:p>
          <a:p>
            <a:endParaRPr lang="ru-RU" sz="1200" dirty="0"/>
          </a:p>
          <a:p>
            <a:r>
              <a:rPr lang="ru-RU" sz="1200" b="1" dirty="0"/>
              <a:t>Ожидаемый </a:t>
            </a:r>
            <a:r>
              <a:rPr lang="ru-RU" sz="1200" b="1" dirty="0" smtClean="0"/>
              <a:t>результат:</a:t>
            </a:r>
          </a:p>
          <a:p>
            <a:r>
              <a:rPr lang="ru-RU" sz="1200" dirty="0"/>
              <a:t>Иконка должна стать менее видимой на странице, должно открыться новое окно с изображением карты и построенным на ней маршрутом. Маршрут должен быть привязан к дороге на карте и проходить через пункты, указанные в описании маршрута </a:t>
            </a:r>
            <a:r>
              <a:rPr lang="en-US" sz="1200" dirty="0" smtClean="0"/>
              <a:t> </a:t>
            </a:r>
            <a:endParaRPr lang="ru-RU" sz="1200" dirty="0" smtClean="0"/>
          </a:p>
          <a:p>
            <a:endParaRPr lang="ru-RU" sz="1200" dirty="0"/>
          </a:p>
          <a:p>
            <a:r>
              <a:rPr lang="ru-RU" sz="1200" b="1" dirty="0"/>
              <a:t>Фактический </a:t>
            </a:r>
            <a:r>
              <a:rPr lang="ru-RU" sz="1200" b="1" dirty="0" smtClean="0"/>
              <a:t>результат:</a:t>
            </a:r>
          </a:p>
          <a:p>
            <a:r>
              <a:rPr lang="ru-RU" sz="1200" dirty="0"/>
              <a:t>Отображается новое окно с картой и построенным маршрутом.</a:t>
            </a:r>
          </a:p>
          <a:p>
            <a:r>
              <a:rPr lang="ru-RU" sz="1200" dirty="0"/>
              <a:t>Но не на каждой карте маршрут привязан к дороге на карте. Вместо этого, на некоторых отрезках маршрута он проходит в виде прямой линии между двумя </a:t>
            </a:r>
            <a:r>
              <a:rPr lang="ru-RU" sz="1200" dirty="0" err="1"/>
              <a:t>рандомными</a:t>
            </a:r>
            <a:r>
              <a:rPr lang="ru-RU" sz="1200" dirty="0"/>
              <a:t> пунктами</a:t>
            </a:r>
            <a:r>
              <a:rPr lang="ru-RU" sz="1200" dirty="0" smtClean="0"/>
              <a:t>.</a:t>
            </a:r>
          </a:p>
          <a:p>
            <a:endParaRPr lang="ru-RU" sz="1200" dirty="0"/>
          </a:p>
          <a:p>
            <a:endParaRPr lang="en-US" sz="1200" dirty="0" smtClean="0"/>
          </a:p>
          <a:p>
            <a:r>
              <a:rPr lang="ru-RU" sz="1200" b="1" dirty="0" smtClean="0"/>
              <a:t>Создан баг-репорт в </a:t>
            </a:r>
            <a:r>
              <a:rPr lang="en-US" sz="1200" b="1" dirty="0" smtClean="0"/>
              <a:t>Jira. </a:t>
            </a:r>
            <a:r>
              <a:rPr lang="ru-RU" sz="1200" b="1" dirty="0" smtClean="0"/>
              <a:t>Спринт доступен по ссылке: </a:t>
            </a:r>
            <a:endParaRPr lang="en-US" sz="1200" b="1" dirty="0"/>
          </a:p>
          <a:p>
            <a:endParaRPr lang="ru-RU" sz="1200" dirty="0"/>
          </a:p>
          <a:p>
            <a:r>
              <a:rPr lang="en-US" sz="1200" dirty="0"/>
              <a:t>https://alexdotu.atlassian.net/jira/people/641cf4315534b0bf74421256/boards/3</a:t>
            </a:r>
            <a:endParaRPr lang="ru-RU" sz="1200" dirty="0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0" y="82037"/>
            <a:ext cx="7526956" cy="66621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6. </a:t>
            </a:r>
            <a:r>
              <a:rPr lang="en-US" sz="2000" dirty="0" smtClean="0"/>
              <a:t>BUG Report</a:t>
            </a:r>
            <a:endParaRPr lang="ru-RU" sz="20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893" y="3753852"/>
            <a:ext cx="1463105" cy="8277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27" y="4913395"/>
            <a:ext cx="1321567" cy="9017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6774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6254" y="2869895"/>
            <a:ext cx="7529804" cy="109078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ЗАКЛЮЧЕНИЕ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60" y="2836645"/>
            <a:ext cx="1101880" cy="1103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6007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23" y="38510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148322" y="1371600"/>
            <a:ext cx="8847667" cy="2868930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13400" y="1613011"/>
            <a:ext cx="86275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Несмотря на обнаруженные дефекты, в целом приложение довольно надежное и выполняет свой функционал по назначению, без серьезных багов и зависаний.</a:t>
            </a:r>
          </a:p>
          <a:p>
            <a:endParaRPr lang="ru-RU" dirty="0" smtClean="0"/>
          </a:p>
          <a:p>
            <a:r>
              <a:rPr lang="ru-RU" b="1" dirty="0" smtClean="0"/>
              <a:t>Настоящим, я выражаю свое согласие на передачу данной </a:t>
            </a:r>
            <a:r>
              <a:rPr lang="ru-RU" b="1" dirty="0"/>
              <a:t>дипломной </a:t>
            </a:r>
            <a:r>
              <a:rPr lang="ru-RU" b="1" dirty="0" smtClean="0"/>
              <a:t>работы разработчику сервиса </a:t>
            </a:r>
            <a:r>
              <a:rPr lang="en-US" b="1" dirty="0" smtClean="0"/>
              <a:t>IDOS</a:t>
            </a:r>
            <a:r>
              <a:rPr lang="ru-RU" b="1" dirty="0" smtClean="0"/>
              <a:t> для устранения найденных багов.</a:t>
            </a:r>
          </a:p>
          <a:p>
            <a:endParaRPr lang="ru-RU" b="1" dirty="0"/>
          </a:p>
          <a:p>
            <a:r>
              <a:rPr lang="ru-RU" b="1" dirty="0" smtClean="0"/>
              <a:t>Спасибо за внимание и Ваши вопросы!</a:t>
            </a:r>
            <a:endParaRPr lang="ru-RU" b="1" dirty="0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262890" y="459227"/>
            <a:ext cx="7526956" cy="66621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/>
              <a:t>ЗАКЛЮЧЕНИЕ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808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82880"/>
            <a:ext cx="7281949" cy="8312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ВВЕДЕНИЕ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65" y="133975"/>
            <a:ext cx="942154" cy="942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177011" y="1283095"/>
            <a:ext cx="8817360" cy="598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dirty="0" smtClean="0"/>
              <a:t>Система </a:t>
            </a:r>
            <a:r>
              <a:rPr lang="cs-CZ" sz="1700" dirty="0"/>
              <a:t>IDOS </a:t>
            </a:r>
            <a:r>
              <a:rPr lang="ru-RU" sz="1700" dirty="0" smtClean="0"/>
              <a:t>управляется </a:t>
            </a:r>
            <a:r>
              <a:rPr lang="ru-RU" sz="1700" dirty="0"/>
              <a:t>компанией </a:t>
            </a:r>
            <a:r>
              <a:rPr lang="ru-RU" sz="1700" b="1" dirty="0"/>
              <a:t>CHAPS </a:t>
            </a:r>
            <a:r>
              <a:rPr lang="ru-RU" sz="1700" b="1" dirty="0" err="1"/>
              <a:t>spol</a:t>
            </a:r>
            <a:r>
              <a:rPr lang="ru-RU" sz="1700" dirty="0"/>
              <a:t>. s </a:t>
            </a:r>
            <a:r>
              <a:rPr lang="ru-RU" sz="1700" dirty="0" err="1"/>
              <a:t>r.o</a:t>
            </a:r>
            <a:r>
              <a:rPr lang="ru-RU" sz="1700" dirty="0"/>
              <a:t>., которая официально отвечает за сбор и актуализацию данных о расписаниях общественного транспорта, а также данных о станциях, остановках и транспортных узлах.</a:t>
            </a:r>
          </a:p>
          <a:p>
            <a:pPr algn="just"/>
            <a:r>
              <a:rPr lang="ru-RU" sz="1700" dirty="0"/>
              <a:t>Каждый оператор регулярно обновляет данные о своих маршрутах, остановках и расписаниях, которые затем поступают в CIS </a:t>
            </a:r>
            <a:r>
              <a:rPr lang="ru-RU" sz="1700" dirty="0" smtClean="0"/>
              <a:t>JŘ*.</a:t>
            </a:r>
          </a:p>
          <a:p>
            <a:pPr algn="just"/>
            <a:endParaRPr lang="ru-RU" sz="1700" dirty="0"/>
          </a:p>
          <a:p>
            <a:pPr algn="just"/>
            <a:r>
              <a:rPr lang="ru-RU" sz="1700" dirty="0" smtClean="0"/>
              <a:t>IDOS </a:t>
            </a:r>
            <a:r>
              <a:rPr lang="ru-RU" sz="1700" dirty="0"/>
              <a:t>сам по себе не хранит базу данных со всеми названиями станций, остановок и городов, </a:t>
            </a:r>
            <a:r>
              <a:rPr lang="ru-RU" sz="1700" dirty="0" smtClean="0"/>
              <a:t>а использует </a:t>
            </a:r>
            <a:r>
              <a:rPr lang="ru-RU" sz="1700" dirty="0"/>
              <a:t>данные, предоставляемые чешскими транспортными операторами и CIS </a:t>
            </a:r>
            <a:r>
              <a:rPr lang="ru-RU" sz="1700" dirty="0" smtClean="0"/>
              <a:t>JŘ.  Но к сожалению доступ к этим данным закрыт для общего пользования, поэтому я принял решение для тестирования использовать список городов Чешской республики, доступный для просмотра в </a:t>
            </a:r>
            <a:r>
              <a:rPr lang="ru-RU" sz="1700" dirty="0" err="1" smtClean="0"/>
              <a:t>википедии</a:t>
            </a:r>
            <a:r>
              <a:rPr lang="ru-RU" sz="1700" dirty="0" smtClean="0"/>
              <a:t>*.</a:t>
            </a:r>
          </a:p>
          <a:p>
            <a:pPr algn="just"/>
            <a:endParaRPr lang="ru-RU" sz="1700" dirty="0" smtClean="0"/>
          </a:p>
          <a:p>
            <a:pPr algn="just"/>
            <a:r>
              <a:rPr lang="ru-RU" sz="1700" dirty="0" smtClean="0"/>
              <a:t>Я объединил эти данные в единый список</a:t>
            </a:r>
            <a:r>
              <a:rPr lang="en-US" sz="1700" dirty="0"/>
              <a:t> “</a:t>
            </a:r>
            <a:r>
              <a:rPr lang="en-US" sz="1700" dirty="0" err="1" smtClean="0"/>
              <a:t>Czech_Republic_Locations</a:t>
            </a:r>
            <a:r>
              <a:rPr lang="en-US" sz="1700" dirty="0"/>
              <a:t>”</a:t>
            </a:r>
            <a:r>
              <a:rPr lang="ru-RU" sz="1700" dirty="0" smtClean="0"/>
              <a:t> в формате </a:t>
            </a:r>
            <a:r>
              <a:rPr lang="cs-CZ" sz="1700" dirty="0" smtClean="0"/>
              <a:t>excel</a:t>
            </a:r>
            <a:r>
              <a:rPr lang="ru-RU" sz="1700" dirty="0" smtClean="0"/>
              <a:t>, из которого </a:t>
            </a:r>
            <a:r>
              <a:rPr lang="ru-RU" sz="1700" dirty="0" err="1" smtClean="0"/>
              <a:t>рандомно</a:t>
            </a:r>
            <a:r>
              <a:rPr lang="ru-RU" sz="1700" dirty="0" smtClean="0"/>
              <a:t> выбираются названия населенных пунктов для проведения многих тестов. </a:t>
            </a:r>
          </a:p>
          <a:p>
            <a:pPr algn="just"/>
            <a:r>
              <a:rPr lang="ru-RU" sz="1700" dirty="0"/>
              <a:t>Для негативных сценариев добавлена графа </a:t>
            </a:r>
            <a:r>
              <a:rPr lang="en-US" sz="1700" b="1" dirty="0" err="1"/>
              <a:t>Wrong_Locality</a:t>
            </a:r>
            <a:r>
              <a:rPr lang="ru-RU" sz="1700" dirty="0"/>
              <a:t>, значения в которой были изменены от оригинальных при помощи формулы =ЗАМЕНИТЬ(</a:t>
            </a:r>
            <a:r>
              <a:rPr lang="en-US" sz="1700" dirty="0"/>
              <a:t>C2;2;2;"cz")</a:t>
            </a:r>
            <a:r>
              <a:rPr lang="ru-RU" sz="1700" dirty="0"/>
              <a:t> – она изменила 2 и 3ю буквы на «</a:t>
            </a:r>
            <a:r>
              <a:rPr lang="en-US" sz="1700" dirty="0" err="1"/>
              <a:t>cz</a:t>
            </a:r>
            <a:r>
              <a:rPr lang="ru-RU" sz="1700" dirty="0"/>
              <a:t>»</a:t>
            </a:r>
            <a:r>
              <a:rPr lang="en-US" sz="1700" dirty="0"/>
              <a:t>.</a:t>
            </a:r>
          </a:p>
          <a:p>
            <a:pPr algn="just"/>
            <a:r>
              <a:rPr lang="ru-RU" sz="1700" dirty="0"/>
              <a:t/>
            </a:r>
            <a:br>
              <a:rPr lang="ru-RU" sz="1700" dirty="0"/>
            </a:br>
            <a:r>
              <a:rPr lang="ru-RU" sz="1200" dirty="0" smtClean="0"/>
              <a:t>----------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 smtClean="0">
                <a:hlinkClick r:id="rId4"/>
              </a:rPr>
              <a:t>https</a:t>
            </a:r>
            <a:r>
              <a:rPr lang="en-US" sz="1200" dirty="0">
                <a:hlinkClick r:id="rId4"/>
              </a:rPr>
              <a:t>://cs.wikipedia.org/wiki/Seznam_m%C4%9Bst_v_%</a:t>
            </a:r>
            <a:r>
              <a:rPr lang="en-US" sz="1200" dirty="0" smtClean="0">
                <a:hlinkClick r:id="rId4"/>
              </a:rPr>
              <a:t>C4%8Cesku</a:t>
            </a:r>
            <a:endParaRPr lang="ru-RU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171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82880"/>
            <a:ext cx="7281949" cy="58714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ВВЕДЕНИЕ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87" y="95474"/>
            <a:ext cx="901027" cy="901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138510" y="1042464"/>
            <a:ext cx="881736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Ввиду того, что транспортный сервис </a:t>
            </a:r>
            <a:r>
              <a:rPr lang="cs-CZ" dirty="0" smtClean="0"/>
              <a:t>IDOS</a:t>
            </a:r>
            <a:r>
              <a:rPr lang="en-US" dirty="0" smtClean="0"/>
              <a:t> </a:t>
            </a:r>
            <a:r>
              <a:rPr lang="ru-RU" dirty="0" smtClean="0"/>
              <a:t>это достаточно прокачанная система, находится в использовании  с 1998 года, поэтому многие ошибки (как логические, так и технические) и глюки (баги) уже были устранены. Этому послужил долгий процесс тестирования, совместно с отзывами пользователей.</a:t>
            </a:r>
          </a:p>
          <a:p>
            <a:pPr algn="just"/>
            <a:endParaRPr lang="ru-RU" dirty="0"/>
          </a:p>
          <a:p>
            <a:pPr algn="just"/>
            <a:r>
              <a:rPr lang="ru-RU" dirty="0" smtClean="0"/>
              <a:t>Так как в моем случае тестирования нет доступа к исходному коду продукта, то была применена одна из техник тест-дизайна, а именно метод «черного ящика» </a:t>
            </a:r>
            <a:r>
              <a:rPr lang="en-US" dirty="0"/>
              <a:t>(black box test design technique)</a:t>
            </a:r>
            <a:r>
              <a:rPr lang="ru-RU" dirty="0" smtClean="0"/>
              <a:t>.</a:t>
            </a:r>
          </a:p>
          <a:p>
            <a:pPr algn="just"/>
            <a:endParaRPr lang="ru-RU" dirty="0" smtClean="0"/>
          </a:p>
          <a:p>
            <a:pPr algn="just" fontAlgn="base"/>
            <a:r>
              <a:rPr lang="ru-RU" dirty="0"/>
              <a:t>Основной посыл такого тестирования в том, что </a:t>
            </a:r>
            <a:r>
              <a:rPr lang="ru-RU" b="1" dirty="0" smtClean="0"/>
              <a:t>неизвестно, </a:t>
            </a:r>
            <a:r>
              <a:rPr lang="ru-RU" b="1" dirty="0"/>
              <a:t>как устроена тестируемая </a:t>
            </a:r>
            <a:r>
              <a:rPr lang="ru-RU" b="1" dirty="0" smtClean="0"/>
              <a:t>система</a:t>
            </a:r>
            <a:r>
              <a:rPr lang="ru-RU" dirty="0"/>
              <a:t> </a:t>
            </a:r>
            <a:r>
              <a:rPr lang="ru-RU" dirty="0" smtClean="0"/>
              <a:t>изнутри, неизвестна структура кода (разве что</a:t>
            </a:r>
            <a:r>
              <a:rPr lang="cs-CZ" dirty="0" smtClean="0"/>
              <a:t> </a:t>
            </a:r>
            <a:r>
              <a:rPr lang="ru-RU" dirty="0" smtClean="0"/>
              <a:t>виден код </a:t>
            </a:r>
            <a:r>
              <a:rPr lang="cs-CZ" dirty="0" smtClean="0"/>
              <a:t>HTML</a:t>
            </a:r>
            <a:r>
              <a:rPr lang="ru-RU" dirty="0" smtClean="0"/>
              <a:t> в браузере и </a:t>
            </a:r>
            <a:r>
              <a:rPr lang="cs-CZ" dirty="0" smtClean="0"/>
              <a:t>DOM</a:t>
            </a:r>
            <a:r>
              <a:rPr lang="ru-RU" dirty="0" smtClean="0"/>
              <a:t>). </a:t>
            </a:r>
            <a:r>
              <a:rPr lang="ru-RU" dirty="0"/>
              <a:t>При таком </a:t>
            </a:r>
            <a:r>
              <a:rPr lang="ru-RU" dirty="0" smtClean="0"/>
              <a:t>тестировании, </a:t>
            </a:r>
            <a:r>
              <a:rPr lang="ru-RU" dirty="0"/>
              <a:t>тестировщик очень похож на обычного пользователя: тест анализ и исследование продукта он проводит опираясь на </a:t>
            </a:r>
            <a:r>
              <a:rPr lang="ru-RU" dirty="0" smtClean="0"/>
              <a:t>свои знания о продукте и </a:t>
            </a:r>
            <a:r>
              <a:rPr lang="ru-RU" dirty="0"/>
              <a:t>прочую </a:t>
            </a:r>
            <a:r>
              <a:rPr lang="ru-RU" dirty="0" smtClean="0"/>
              <a:t>документацию (например из раздела «Помощь/</a:t>
            </a:r>
            <a:r>
              <a:rPr lang="en-US" dirty="0" err="1" smtClean="0"/>
              <a:t>Nápověda</a:t>
            </a:r>
            <a:r>
              <a:rPr lang="ru-RU" dirty="0" smtClean="0"/>
              <a:t>»), </a:t>
            </a:r>
            <a:r>
              <a:rPr lang="ru-RU" dirty="0"/>
              <a:t>которая описывает этот продукт</a:t>
            </a:r>
            <a:r>
              <a:rPr lang="ru-RU" dirty="0" smtClean="0"/>
              <a:t>.</a:t>
            </a:r>
          </a:p>
          <a:p>
            <a:pPr algn="just" fontAlgn="base"/>
            <a:endParaRPr lang="ru-RU" dirty="0"/>
          </a:p>
          <a:p>
            <a:pPr algn="just" fontAlgn="base"/>
            <a:r>
              <a:rPr lang="ru-RU" dirty="0"/>
              <a:t>Получается, что идеи для тестирования идут от предполагаемых </a:t>
            </a:r>
            <a:r>
              <a:rPr lang="ru-RU" dirty="0" smtClean="0"/>
              <a:t>образцов </a:t>
            </a:r>
            <a:r>
              <a:rPr lang="ru-RU" dirty="0"/>
              <a:t>поведения пользователей. Поэтому такой подход еще называют поведенческим</a:t>
            </a:r>
            <a:r>
              <a:rPr lang="ru-RU" dirty="0" smtClean="0"/>
              <a:t>.</a:t>
            </a:r>
          </a:p>
          <a:p>
            <a:pPr algn="just" fontAlgn="base"/>
            <a:r>
              <a:rPr lang="ru-RU" dirty="0" smtClean="0"/>
              <a:t>Т.е. нет возможности </a:t>
            </a:r>
            <a:r>
              <a:rPr lang="ru-RU" b="1" dirty="0" smtClean="0"/>
              <a:t>сравнить необходимый результат с фактическим </a:t>
            </a:r>
            <a:r>
              <a:rPr lang="ru-RU" dirty="0" smtClean="0"/>
              <a:t>(что собственно и является процессом тестирования).</a:t>
            </a:r>
            <a:endParaRPr lang="ru-RU" dirty="0"/>
          </a:p>
          <a:p>
            <a:pPr algn="just"/>
            <a:endParaRPr lang="ru-RU" dirty="0" smtClean="0"/>
          </a:p>
          <a:p>
            <a:pPr algn="just"/>
            <a:r>
              <a:rPr lang="ru-RU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6254" y="2869895"/>
            <a:ext cx="7529804" cy="1090788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Функциональное Тестирование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60" y="2836645"/>
            <a:ext cx="1101880" cy="1103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3284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82880"/>
            <a:ext cx="7281949" cy="83127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ru-RU" sz="2800" dirty="0"/>
              <a:t>Тестирование работы поиска при вводе начальной и конечной точки маршрута.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65" y="133975"/>
            <a:ext cx="942154" cy="942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Прямоугольник с двумя скругленными противолежащими углами 4"/>
          <p:cNvSpPr/>
          <p:nvPr/>
        </p:nvSpPr>
        <p:spPr>
          <a:xfrm>
            <a:off x="144379" y="1013840"/>
            <a:ext cx="8718119" cy="5521713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316500" y="1131817"/>
            <a:ext cx="843286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500" dirty="0" smtClean="0"/>
              <a:t>	Учитывая что в основном пользователи пользуются сервисом не входя в личный кабинет и не сохраняя маршруты в Избранное, то основная задача – это построить маршрут согласно указанным данным и предложить оптимальные варианты по времени и протяженности маршрутов. Далее, в зависимости от  конкретной ситуации пользователь сам выберет, нужно ли ему быстрее добраться, или ему важно наименьшее количество пересадок, либо важно наименьшее расстояние до пункта назначения.</a:t>
            </a:r>
          </a:p>
          <a:p>
            <a:pPr algn="just"/>
            <a:r>
              <a:rPr lang="ru-RU" sz="1500" dirty="0" smtClean="0"/>
              <a:t>	Все это должен предложить тестируемый сервис, а также дать возможность отфильтровать полученные результаты.</a:t>
            </a:r>
          </a:p>
          <a:p>
            <a:pPr algn="just"/>
            <a:r>
              <a:rPr lang="ru-RU" sz="1500" dirty="0" smtClean="0"/>
              <a:t>	В </a:t>
            </a:r>
            <a:r>
              <a:rPr lang="ru-RU" sz="1500" dirty="0"/>
              <a:t>ходе работы с данным ресурсом, </a:t>
            </a:r>
            <a:r>
              <a:rPr lang="ru-RU" sz="1500" dirty="0" err="1"/>
              <a:t>появлалось</a:t>
            </a:r>
            <a:r>
              <a:rPr lang="ru-RU" sz="1500" dirty="0"/>
              <a:t> довольно большое число блокирующих предупреждений и уведомлений, включая самопроизвольное открытие страницы Помощи/</a:t>
            </a:r>
            <a:r>
              <a:rPr lang="en-US" sz="1500" dirty="0" err="1"/>
              <a:t>Napoveda</a:t>
            </a:r>
            <a:r>
              <a:rPr lang="ru-RU" sz="1500" dirty="0"/>
              <a:t> , а также предложение пройти Опрос</a:t>
            </a:r>
            <a:r>
              <a:rPr lang="en-US" sz="1500" dirty="0"/>
              <a:t>/Survey</a:t>
            </a:r>
            <a:r>
              <a:rPr lang="ru-RU" sz="1500" dirty="0"/>
              <a:t>/</a:t>
            </a:r>
            <a:r>
              <a:rPr lang="en-US" sz="1500" dirty="0" err="1"/>
              <a:t>Dotazník</a:t>
            </a:r>
            <a:r>
              <a:rPr lang="en-US" sz="1500" dirty="0" smtClean="0"/>
              <a:t>.</a:t>
            </a:r>
            <a:endParaRPr lang="ru-RU" sz="1500" dirty="0" smtClean="0"/>
          </a:p>
          <a:p>
            <a:pPr algn="just"/>
            <a:endParaRPr lang="en-US" sz="1500" dirty="0"/>
          </a:p>
          <a:p>
            <a:pPr algn="just"/>
            <a:r>
              <a:rPr lang="ru-RU" sz="1500" dirty="0" smtClean="0"/>
              <a:t>	Поэтому </a:t>
            </a:r>
            <a:r>
              <a:rPr lang="ru-RU" sz="1500" dirty="0"/>
              <a:t>было принято решение создать отдельный файл с функциями, которые обрабатывают такие ситуации. Файл называется </a:t>
            </a:r>
            <a:r>
              <a:rPr lang="en-US" sz="1500" dirty="0"/>
              <a:t>All_Wornings_and_Errors_to_Avoid.py</a:t>
            </a:r>
            <a:r>
              <a:rPr lang="ru-RU" sz="1500" dirty="0"/>
              <a:t>, он добавляется в некоторые скрипты в </a:t>
            </a:r>
            <a:r>
              <a:rPr lang="en-US" sz="1500" dirty="0" err="1"/>
              <a:t>PyCharm</a:t>
            </a:r>
            <a:r>
              <a:rPr lang="ru-RU" sz="1500" dirty="0" smtClean="0"/>
              <a:t> </a:t>
            </a:r>
            <a:r>
              <a:rPr lang="ru-RU" sz="1500" dirty="0"/>
              <a:t>при помощи</a:t>
            </a:r>
            <a:r>
              <a:rPr lang="en-US" sz="1500" dirty="0"/>
              <a:t> </a:t>
            </a:r>
            <a:r>
              <a:rPr lang="ru-RU" sz="1500" dirty="0"/>
              <a:t>опции </a:t>
            </a:r>
            <a:r>
              <a:rPr lang="en-US" sz="1500" dirty="0"/>
              <a:t>“Import” </a:t>
            </a:r>
            <a:r>
              <a:rPr lang="ru-RU" sz="1500" dirty="0" smtClean="0"/>
              <a:t>и </a:t>
            </a:r>
            <a:r>
              <a:rPr lang="ru-RU" sz="1500" dirty="0"/>
              <a:t>при необходимости из него вызывается та или иная нужная функция</a:t>
            </a:r>
            <a:r>
              <a:rPr lang="ru-RU" sz="1500" dirty="0" smtClean="0"/>
              <a:t>.</a:t>
            </a:r>
          </a:p>
          <a:p>
            <a:pPr algn="just"/>
            <a:endParaRPr lang="ru-RU" sz="1500" dirty="0"/>
          </a:p>
          <a:p>
            <a:pPr algn="just"/>
            <a:r>
              <a:rPr lang="ru-RU" sz="1500" dirty="0" smtClean="0"/>
              <a:t>	В </a:t>
            </a:r>
            <a:r>
              <a:rPr lang="ru-RU" sz="1500" dirty="0"/>
              <a:t>этом файле также учтена возможность многоязычного использования данного ресурса – т.е. в зависимости  от языка интерфейса, уведомления будут появляться на разных языках. И если в скрипте есть привязка непосредственно к языку ошибки, то она будет обрабатываться правильно.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984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78290"/>
            <a:ext cx="7902341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1.1.1</a:t>
            </a:r>
            <a:r>
              <a:rPr lang="ru-RU" sz="2000" dirty="0"/>
              <a:t>. Тестирование построения маршрута с верными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/>
              <a:t> </a:t>
            </a:r>
            <a:r>
              <a:rPr lang="ru-RU" sz="2000" dirty="0" smtClean="0"/>
              <a:t>              данными</a:t>
            </a:r>
            <a:r>
              <a:rPr lang="ru-RU" sz="2000" dirty="0"/>
              <a:t>, запущенным клавишей "ENTER" с </a:t>
            </a:r>
            <a:r>
              <a:rPr lang="ru-RU" sz="2000" dirty="0" smtClean="0"/>
              <a:t>клавиатуры 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Прямоугольник 2"/>
          <p:cNvSpPr/>
          <p:nvPr/>
        </p:nvSpPr>
        <p:spPr>
          <a:xfrm>
            <a:off x="211668" y="970131"/>
            <a:ext cx="87206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Данные для теста берутся из файла </a:t>
            </a:r>
            <a:r>
              <a:rPr lang="en-US" sz="1200" b="1" dirty="0" smtClean="0"/>
              <a:t>route_data.py</a:t>
            </a:r>
            <a:r>
              <a:rPr lang="ru-RU" sz="1200" dirty="0" smtClean="0"/>
              <a:t>, </a:t>
            </a:r>
            <a:r>
              <a:rPr lang="ru-RU" sz="1200" dirty="0"/>
              <a:t>затем вставляются в поля «</a:t>
            </a:r>
            <a:r>
              <a:rPr lang="en-US" sz="1200" dirty="0"/>
              <a:t>Odkud</a:t>
            </a:r>
            <a:r>
              <a:rPr lang="ru-RU" sz="1200" dirty="0"/>
              <a:t>» и «</a:t>
            </a:r>
            <a:r>
              <a:rPr lang="en-US" sz="1200" dirty="0"/>
              <a:t>Kam</a:t>
            </a:r>
            <a:r>
              <a:rPr lang="ru-RU" sz="1200" dirty="0"/>
              <a:t>»</a:t>
            </a:r>
            <a:r>
              <a:rPr lang="en-US" sz="1200" dirty="0"/>
              <a:t>. 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Затем, для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клавишу </a:t>
            </a:r>
            <a:r>
              <a:rPr lang="en-US" sz="1200" dirty="0" smtClean="0"/>
              <a:t>ENTER </a:t>
            </a:r>
            <a:r>
              <a:rPr lang="ru-RU" sz="1200" dirty="0" smtClean="0"/>
              <a:t>на клавиатуре (в тесте это осуществляется встроенной функцией </a:t>
            </a:r>
            <a:r>
              <a:rPr lang="en-US" sz="1200" dirty="0"/>
              <a:t>.</a:t>
            </a:r>
            <a:r>
              <a:rPr lang="en-US" sz="1200" b="1" dirty="0" err="1"/>
              <a:t>send_keys</a:t>
            </a:r>
            <a:r>
              <a:rPr lang="en-US" sz="1200" b="1" dirty="0"/>
              <a:t>(</a:t>
            </a:r>
            <a:r>
              <a:rPr lang="en-US" sz="1200" b="1" dirty="0" err="1"/>
              <a:t>Keys.ENTER</a:t>
            </a:r>
            <a:r>
              <a:rPr lang="en-US" sz="1200" b="1" dirty="0" smtClean="0"/>
              <a:t>)</a:t>
            </a:r>
            <a:r>
              <a:rPr lang="ru-RU" sz="1200" b="1" dirty="0" smtClean="0"/>
              <a:t>)</a:t>
            </a:r>
            <a:r>
              <a:rPr lang="ru-RU" sz="1200" dirty="0" smtClean="0"/>
              <a:t>.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После </a:t>
            </a:r>
            <a:r>
              <a:rPr lang="ru-RU" sz="1200" dirty="0"/>
              <a:t>построения маршрута, </a:t>
            </a:r>
            <a:r>
              <a:rPr lang="ru-RU" sz="1200" dirty="0" smtClean="0"/>
              <a:t>пролистываем до низа страницы при помощи </a:t>
            </a:r>
            <a:r>
              <a:rPr lang="en-US" sz="1200" b="1" dirty="0"/>
              <a:t>.</a:t>
            </a:r>
            <a:r>
              <a:rPr lang="en-US" sz="1200" b="1" dirty="0" err="1" smtClean="0"/>
              <a:t>scrollIntoView</a:t>
            </a:r>
            <a:r>
              <a:rPr lang="ru-RU" sz="1200" dirty="0" smtClean="0"/>
              <a:t>, чтобы просмотреть все предложенные варианты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dirty="0"/>
          </a:p>
          <a:p>
            <a:pPr algn="just"/>
            <a:r>
              <a:rPr lang="en-US" sz="1200" dirty="0" smtClean="0"/>
              <a:t>	</a:t>
            </a:r>
            <a:r>
              <a:rPr lang="ru-RU" sz="1200" dirty="0" smtClean="0"/>
              <a:t>Видео </a:t>
            </a:r>
            <a:r>
              <a:rPr lang="ru-RU" sz="1200" dirty="0"/>
              <a:t>теста доступно по ссылке: </a:t>
            </a:r>
            <a:r>
              <a:rPr lang="en-US" sz="1200" dirty="0" smtClean="0">
                <a:hlinkClick r:id="rId4"/>
              </a:rPr>
              <a:t>https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terabox.com/s/1GL0abBE7gf2_IRHTursZ8A</a:t>
            </a:r>
            <a:r>
              <a:rPr lang="en-US" sz="1200" dirty="0" smtClean="0"/>
              <a:t>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b="1" dirty="0">
              <a:solidFill>
                <a:srgbClr val="00B0F0"/>
              </a:solidFill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0" y="3147462"/>
            <a:ext cx="7902341" cy="65451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Тест 1.1.2. </a:t>
            </a:r>
            <a:r>
              <a:rPr lang="ru-RU" sz="2000" dirty="0"/>
              <a:t>Тестирование построения маршрута с </a:t>
            </a:r>
            <a:r>
              <a:rPr lang="ru-RU" sz="2000" dirty="0" smtClean="0"/>
              <a:t>верными</a:t>
            </a:r>
          </a:p>
          <a:p>
            <a:r>
              <a:rPr lang="ru-RU" sz="2000" dirty="0"/>
              <a:t> </a:t>
            </a:r>
            <a:r>
              <a:rPr lang="ru-RU" sz="2000" dirty="0" smtClean="0"/>
              <a:t>	      </a:t>
            </a:r>
            <a:r>
              <a:rPr lang="ru-RU" sz="2000" dirty="0"/>
              <a:t>данными, запущенный кнопкой "HLEDAT</a:t>
            </a:r>
            <a:r>
              <a:rPr lang="ru-RU" sz="2000" dirty="0" smtClean="0"/>
              <a:t>"</a:t>
            </a:r>
            <a:endParaRPr lang="en-US" sz="2000" dirty="0"/>
          </a:p>
        </p:txBody>
      </p:sp>
      <p:sp>
        <p:nvSpPr>
          <p:cNvPr id="7" name="Прямоугольник с двумя скругленными противолежащими углами 6"/>
          <p:cNvSpPr/>
          <p:nvPr/>
        </p:nvSpPr>
        <p:spPr>
          <a:xfrm>
            <a:off x="77002" y="917588"/>
            <a:ext cx="8961120" cy="2046993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>
            <a:off x="77003" y="3917484"/>
            <a:ext cx="8718119" cy="2136808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3436" y="3971610"/>
            <a:ext cx="87206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Данные для теста берутся из файла </a:t>
            </a:r>
            <a:r>
              <a:rPr lang="en-US" sz="1200" b="1" dirty="0" smtClean="0"/>
              <a:t>route_data.py</a:t>
            </a:r>
            <a:r>
              <a:rPr lang="ru-RU" sz="1200" dirty="0" smtClean="0"/>
              <a:t>, </a:t>
            </a:r>
            <a:r>
              <a:rPr lang="ru-RU" sz="1200" dirty="0"/>
              <a:t>затем вставляются в поля «</a:t>
            </a:r>
            <a:r>
              <a:rPr lang="en-US" sz="1200" dirty="0"/>
              <a:t>Odkud</a:t>
            </a:r>
            <a:r>
              <a:rPr lang="ru-RU" sz="1200" dirty="0"/>
              <a:t>» и «</a:t>
            </a:r>
            <a:r>
              <a:rPr lang="en-US" sz="1200" dirty="0"/>
              <a:t>Kam</a:t>
            </a:r>
            <a:r>
              <a:rPr lang="ru-RU" sz="1200" dirty="0"/>
              <a:t>»</a:t>
            </a:r>
            <a:r>
              <a:rPr lang="en-US" sz="1200" dirty="0"/>
              <a:t>. 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Затем, для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кнопку</a:t>
            </a:r>
            <a:r>
              <a:rPr lang="en-US" sz="1200" dirty="0" smtClean="0"/>
              <a:t> </a:t>
            </a:r>
            <a:r>
              <a:rPr lang="en-US" sz="1200" dirty="0"/>
              <a:t>"HLEDAT"</a:t>
            </a:r>
            <a:r>
              <a:rPr lang="ru-RU" sz="1200" dirty="0"/>
              <a:t>на странице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После </a:t>
            </a:r>
            <a:r>
              <a:rPr lang="ru-RU" sz="1200" dirty="0"/>
              <a:t>построения маршрута, </a:t>
            </a:r>
            <a:r>
              <a:rPr lang="ru-RU" sz="1200" dirty="0" smtClean="0"/>
              <a:t>пролистываем до низа страницы при помощи </a:t>
            </a:r>
            <a:r>
              <a:rPr lang="en-US" sz="1200" b="1" dirty="0"/>
              <a:t>.</a:t>
            </a:r>
            <a:r>
              <a:rPr lang="en-US" sz="1200" b="1" dirty="0" err="1" smtClean="0"/>
              <a:t>scrollIntoView</a:t>
            </a:r>
            <a:r>
              <a:rPr lang="ru-RU" sz="1200" dirty="0" smtClean="0"/>
              <a:t>, чтобы просмотреть все предложенные варианты</a:t>
            </a:r>
          </a:p>
          <a:p>
            <a:pPr algn="just"/>
            <a:endParaRPr lang="ru-RU" sz="1200" dirty="0" smtClean="0"/>
          </a:p>
          <a:p>
            <a:pPr algn="just"/>
            <a:endParaRPr lang="ru-RU" sz="1200" dirty="0"/>
          </a:p>
          <a:p>
            <a:pPr algn="just"/>
            <a:r>
              <a:rPr lang="ru-RU" sz="1200" dirty="0" smtClean="0"/>
              <a:t>	Видео теста доступно по ссылке: </a:t>
            </a:r>
            <a:r>
              <a:rPr lang="en-US" sz="1200" dirty="0">
                <a:hlinkClick r:id="rId5"/>
              </a:rPr>
              <a:t>https://</a:t>
            </a:r>
            <a:r>
              <a:rPr lang="en-US" sz="1200" dirty="0" smtClean="0">
                <a:hlinkClick r:id="rId5"/>
              </a:rPr>
              <a:t>terabox.com/s/1eqNP8lQic5SU7aLsZAD_MA</a:t>
            </a:r>
            <a:r>
              <a:rPr lang="en-US" sz="1200" dirty="0" smtClean="0"/>
              <a:t>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b="1" dirty="0">
              <a:solidFill>
                <a:srgbClr val="00B0F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63452" y="5993234"/>
            <a:ext cx="87206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ru-RU" sz="1200" b="1" dirty="0" smtClean="0"/>
              <a:t>Суть проведения похожих тестов состоит в том, что при запуске клавишей </a:t>
            </a:r>
            <a:r>
              <a:rPr lang="en-US" sz="1200" b="1" dirty="0" smtClean="0"/>
              <a:t>ENTER</a:t>
            </a:r>
            <a:r>
              <a:rPr lang="ru-RU" sz="1200" b="1" dirty="0" smtClean="0"/>
              <a:t> или кнопкой</a:t>
            </a:r>
            <a:r>
              <a:rPr lang="en-US" sz="1200" b="1" dirty="0" smtClean="0"/>
              <a:t> HLEDAT</a:t>
            </a:r>
            <a:r>
              <a:rPr lang="ru-RU" sz="1200" b="1" dirty="0" smtClean="0"/>
              <a:t> возможны разные алгоритмы обработки, соответственно есть шанс возникновения бага при таких разных сценариях.</a:t>
            </a:r>
            <a:endParaRPr lang="ru-RU" sz="1200" b="1" dirty="0">
              <a:solidFill>
                <a:srgbClr val="00B0F0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13" y="5534527"/>
            <a:ext cx="322445" cy="32244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65" y="2560321"/>
            <a:ext cx="322445" cy="3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6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Берлин</Template>
  <TotalTime>18318</TotalTime>
  <Words>5337</Words>
  <Application>Microsoft Office PowerPoint</Application>
  <PresentationFormat>Экран (4:3)</PresentationFormat>
  <Paragraphs>602</Paragraphs>
  <Slides>44</Slides>
  <Notes>44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1" baseType="lpstr">
      <vt:lpstr>Arial</vt:lpstr>
      <vt:lpstr>Arial Rounded MT Bold</vt:lpstr>
      <vt:lpstr>Calibri</vt:lpstr>
      <vt:lpstr>Times New Roman</vt:lpstr>
      <vt:lpstr>Trebuchet MS</vt:lpstr>
      <vt:lpstr>Wingdings</vt:lpstr>
      <vt:lpstr>Берлин</vt:lpstr>
      <vt:lpstr>Step IT Academy s.r.o. Dlouhá 715/38 110 00 Praha - Staré Město    ДИПЛОМНАЯ РАБОТА НА ТЕМУ:</vt:lpstr>
      <vt:lpstr>Презентация PowerPoint</vt:lpstr>
      <vt:lpstr>Презентация PowerPoint</vt:lpstr>
      <vt:lpstr>ВВЕДЕНИЕ</vt:lpstr>
      <vt:lpstr>ВВЕДЕНИЕ</vt:lpstr>
      <vt:lpstr>ВВЕДЕНИЕ</vt:lpstr>
      <vt:lpstr>Функциональное Тестирование</vt:lpstr>
      <vt:lpstr>Тестирование работы поиска при вводе начальной и конечной точки маршрута.</vt:lpstr>
      <vt:lpstr>Тест 1.1.1. Тестирование построения маршрута с верными                 данными, запущенным клавишей "ENTER" с клавиатуры </vt:lpstr>
      <vt:lpstr>Тест 1.1.3. Тестирование построения маршрута с верными         данными, с фильтром "По Приезду"</vt:lpstr>
      <vt:lpstr>Тест 1.1.5. Тестирование построения маршрута с вводом             рандомных данных по первым двум буквам</vt:lpstr>
      <vt:lpstr>Тест 1.2.2. Тестирование построения маршрута с верными данными,         с фильтром "Только прямые рейсы"</vt:lpstr>
      <vt:lpstr>Тест 1.3.2. Тестирование построения маршрута с неверными          данными, запущенный кнопкой "HLEDAT"</vt:lpstr>
      <vt:lpstr>Тест 1.4.1. Тестирование добавления построенного маршрута в "Избранное"</vt:lpstr>
      <vt:lpstr>Тест 1.5.3. Тестирование построения карты с использованием       рандомных данных  из файла "Czech_Republic_Locations.xlsx"</vt:lpstr>
      <vt:lpstr>Тест 1.5.4. Тестирование построения карты и проверка функционала         работы приближения и отдаления (zoom in, zoom out)</vt:lpstr>
      <vt:lpstr>Тест 1.5.5. Тестирование построения карты и проверка функционала           отображения остановок на построенном маршруте</vt:lpstr>
      <vt:lpstr>Тест 2.1.1.   Тестирование авторизации / Penetration test          (позитивный и негативный сценарии) </vt:lpstr>
      <vt:lpstr>Тестирование API через Postman</vt:lpstr>
      <vt:lpstr>Тестирование API через Postman</vt:lpstr>
      <vt:lpstr>Тест 3.1.1 Корректность ответа на запросы поиска маршрутов</vt:lpstr>
      <vt:lpstr>Тест 3.2.1. Корректность ответа на запросы, выбранных из         предустановленных самой системой</vt:lpstr>
      <vt:lpstr>Тест 3.3.1. Корректность ответа на добавление маршрута в     «Избранное/Moje spojení» </vt:lpstr>
      <vt:lpstr>Тест 3.3.2. Корректность POST запроса на добавление в         «Избранное/Moje spojení» </vt:lpstr>
      <vt:lpstr>Тест 3.4.1. Корректность ответа на отображение карты        построенного маршрута </vt:lpstr>
      <vt:lpstr>Тест 3.5.1. Корректность GET запроса добавление         построенного маршрута в корзину</vt:lpstr>
      <vt:lpstr>Тест 3.5.2. Корректность отображения в запросе итоговой         суммы к оплате</vt:lpstr>
      <vt:lpstr>Тестирование кроссбраузерности и адаптивности (для сайта)</vt:lpstr>
      <vt:lpstr>Тест 4.1.1. Тестирование корректности отображения и работы         функционала на популярных браузерах (Chrome,          Firefox, Safari) </vt:lpstr>
      <vt:lpstr>Тест 4.1.2. Тестирование корректности отображения карт         маршрута Прага-Брно на браузерах Chrome, Firefox        и Safari</vt:lpstr>
      <vt:lpstr>Тест 4.1.3. Тестирование корректности отображения          информации по выбранному номеру маршрута на         браузерах Chrome, Firefox и Safari</vt:lpstr>
      <vt:lpstr>Нагрузочное Тестирование /  Stress Testing</vt:lpstr>
      <vt:lpstr>Тест 5.2.2. Нагрузочный тест на добавление записей        в «Избранное / Moje Spojeni»</vt:lpstr>
      <vt:lpstr>Тест 5.1. Результаты нагрузочного теста     на добавление записей в Избранное / Moje Spojeni</vt:lpstr>
      <vt:lpstr>Тест 5.1. Результаты нагрузочного теста     на добавление записей в Избранное / Moje Spojeni</vt:lpstr>
      <vt:lpstr>Тест 5.1. Результаты нагрузочного теста     на добавление записей в Избранное / Moje Spojeni</vt:lpstr>
      <vt:lpstr>Тест 5.3.1. Нагрузочный тест на построение маршрута        с сохранением скриншотов</vt:lpstr>
      <vt:lpstr>Тест 5.3.1. Результаты нагрузочного теста     на построение маршрута с сохранением скриншотов</vt:lpstr>
      <vt:lpstr>Тест 5.3.1. Результаты нагрузочного теста     на построение маршрута с сохранением скриншота</vt:lpstr>
      <vt:lpstr>Презентация PowerPoint</vt:lpstr>
      <vt:lpstr>БАГ-РЕПОРТ / BUG REPORT</vt:lpstr>
      <vt:lpstr>Презентация PowerPoint</vt:lpstr>
      <vt:lpstr>ЗАКЛЮЧЕНИЕ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Тестирование платформы IDOS</dc:title>
  <dc:creator>Alexandru Dotu</dc:creator>
  <cp:keywords>Test IDOS</cp:keywords>
  <cp:lastModifiedBy>Учетная запись Майкрософт</cp:lastModifiedBy>
  <cp:revision>253</cp:revision>
  <dcterms:created xsi:type="dcterms:W3CDTF">2024-11-15T10:23:27Z</dcterms:created>
  <dcterms:modified xsi:type="dcterms:W3CDTF">2024-12-11T20:51:23Z</dcterms:modified>
</cp:coreProperties>
</file>